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5" r:id="rId2"/>
  </p:sldMasterIdLst>
  <p:notesMasterIdLst>
    <p:notesMasterId r:id="rId36"/>
  </p:notesMasterIdLst>
  <p:handoutMasterIdLst>
    <p:handoutMasterId r:id="rId37"/>
  </p:handoutMasterIdLst>
  <p:sldIdLst>
    <p:sldId id="256" r:id="rId3"/>
    <p:sldId id="257" r:id="rId4"/>
    <p:sldId id="263" r:id="rId5"/>
    <p:sldId id="265" r:id="rId6"/>
    <p:sldId id="264" r:id="rId7"/>
    <p:sldId id="266" r:id="rId8"/>
    <p:sldId id="267" r:id="rId9"/>
    <p:sldId id="286" r:id="rId10"/>
    <p:sldId id="285" r:id="rId11"/>
    <p:sldId id="289" r:id="rId12"/>
    <p:sldId id="292" r:id="rId13"/>
    <p:sldId id="287" r:id="rId14"/>
    <p:sldId id="291" r:id="rId15"/>
    <p:sldId id="290" r:id="rId16"/>
    <p:sldId id="281" r:id="rId17"/>
    <p:sldId id="282" r:id="rId18"/>
    <p:sldId id="283" r:id="rId19"/>
    <p:sldId id="284" r:id="rId20"/>
    <p:sldId id="294" r:id="rId21"/>
    <p:sldId id="293" r:id="rId22"/>
    <p:sldId id="295" r:id="rId23"/>
    <p:sldId id="296" r:id="rId24"/>
    <p:sldId id="297" r:id="rId25"/>
    <p:sldId id="298" r:id="rId26"/>
    <p:sldId id="299" r:id="rId27"/>
    <p:sldId id="300" r:id="rId28"/>
    <p:sldId id="301" r:id="rId29"/>
    <p:sldId id="302" r:id="rId30"/>
    <p:sldId id="305" r:id="rId31"/>
    <p:sldId id="303" r:id="rId32"/>
    <p:sldId id="304" r:id="rId33"/>
    <p:sldId id="306" r:id="rId34"/>
    <p:sldId id="307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85" autoAdjust="0"/>
    <p:restoredTop sz="86396" autoAdjust="0"/>
  </p:normalViewPr>
  <p:slideViewPr>
    <p:cSldViewPr>
      <p:cViewPr varScale="1">
        <p:scale>
          <a:sx n="88" d="100"/>
          <a:sy n="88" d="100"/>
        </p:scale>
        <p:origin x="1238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9472DD5C-B6A9-4714-908F-0B8F74738B98}" type="datetimeFigureOut">
              <a:rPr lang="en-US" smtClean="0"/>
              <a:pPr/>
              <a:t>8/26/2017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7C1C90DE-A98B-4173-B17E-434F189FC4DB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193366E8-8A22-4400-BBA2-8D322280A6E8}" type="datetimeFigureOut">
              <a:rPr lang="en-US" smtClean="0"/>
              <a:pPr/>
              <a:t>8/26/2017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3792D2CF-A01B-4515-8B40-3DC34258267A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8/26/2017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825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8/26/2017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432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8/26/2017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747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8/26/2017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140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0593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8/26/2017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766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8/26/2017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421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8/26/2017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104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8/26/2017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289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8/26/2017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84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n-US" smtClean="0"/>
              <a:pPr/>
              <a:t>8/26/2017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9411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C70D0AA-A564-40E6-BDF9-FE3371FD07B4}" type="datetimeFigureOut">
              <a:rPr lang="en-US" smtClean="0"/>
              <a:pPr/>
              <a:t>8/26/2017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61D2430-FB11-4C87-BF1D-6F488A17F237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5227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2000" dirty="0" smtClean="0"/>
              <a:t>NEW INTERFACE </a:t>
            </a:r>
          </a:p>
          <a:p>
            <a:pPr algn="ctr"/>
            <a:r>
              <a:rPr lang="nl-NL" sz="2000" dirty="0" smtClean="0"/>
              <a:t>UNIT </a:t>
            </a:r>
            <a:r>
              <a:rPr lang="nl-NL" sz="2000" dirty="0" smtClean="0"/>
              <a:t>1 </a:t>
            </a:r>
            <a:r>
              <a:rPr lang="nl-NL" sz="2000" dirty="0" smtClean="0"/>
              <a:t>: GRAMMAR</a:t>
            </a:r>
            <a:endParaRPr lang="nl-NL" sz="2000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-1"/>
            <a:ext cx="9289031" cy="4960137"/>
          </a:xfrm>
          <a:prstGeom prst="rect">
            <a:avLst/>
          </a:prstGeom>
        </p:spPr>
      </p:pic>
      <p:pic>
        <p:nvPicPr>
          <p:cNvPr id="2" name="Afbeelding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260648"/>
            <a:ext cx="2669782" cy="1224136"/>
          </a:xfrm>
          <a:prstGeom prst="rect">
            <a:avLst/>
          </a:prstGeom>
        </p:spPr>
      </p:pic>
      <p:sp>
        <p:nvSpPr>
          <p:cNvPr id="10" name="Rectangle 9"/>
          <p:cNvSpPr>
            <a:spLocks noGrp="1"/>
          </p:cNvSpPr>
          <p:nvPr>
            <p:ph type="ctrTitle"/>
          </p:nvPr>
        </p:nvSpPr>
        <p:spPr>
          <a:xfrm>
            <a:off x="342900" y="4960136"/>
            <a:ext cx="5829300" cy="1781231"/>
          </a:xfrm>
        </p:spPr>
        <p:txBody>
          <a:bodyPr>
            <a:normAutofit/>
          </a:bodyPr>
          <a:lstStyle/>
          <a:p>
            <a:pPr algn="l"/>
            <a:r>
              <a:rPr lang="nl-NL" sz="2000" dirty="0" smtClean="0">
                <a:latin typeface="+mn-lt"/>
              </a:rPr>
              <a:t>Tegenwoordige tijd: present </a:t>
            </a:r>
            <a:r>
              <a:rPr lang="nl-NL" sz="2000" dirty="0" err="1" smtClean="0">
                <a:latin typeface="+mn-lt"/>
              </a:rPr>
              <a:t>simple</a:t>
            </a:r>
            <a:r>
              <a:rPr lang="nl-NL" sz="2000" dirty="0" smtClean="0">
                <a:latin typeface="+mn-lt"/>
              </a:rPr>
              <a:t>   ,   </a:t>
            </a:r>
            <a:r>
              <a:rPr lang="nl-NL" sz="2000" dirty="0" smtClean="0">
                <a:latin typeface="+mn-lt"/>
              </a:rPr>
              <a:t>Verleden tijd: past </a:t>
            </a:r>
            <a:r>
              <a:rPr lang="nl-NL" sz="2000" dirty="0" err="1" smtClean="0">
                <a:latin typeface="+mn-lt"/>
              </a:rPr>
              <a:t>simple</a:t>
            </a:r>
            <a:r>
              <a:rPr lang="nl-NL" sz="2000" dirty="0" smtClean="0">
                <a:latin typeface="+mn-lt"/>
              </a:rPr>
              <a:t>   ,   korte vraagjes: tags   ,   vergelijken   ,   </a:t>
            </a:r>
            <a:r>
              <a:rPr lang="nl-NL" sz="2000" dirty="0" err="1" smtClean="0">
                <a:latin typeface="+mn-lt"/>
              </a:rPr>
              <a:t>who</a:t>
            </a:r>
            <a:r>
              <a:rPr lang="nl-NL" sz="2000" dirty="0" smtClean="0">
                <a:latin typeface="+mn-lt"/>
              </a:rPr>
              <a:t> – </a:t>
            </a:r>
            <a:r>
              <a:rPr lang="nl-NL" sz="2000" dirty="0" err="1" smtClean="0">
                <a:latin typeface="+mn-lt"/>
              </a:rPr>
              <a:t>which</a:t>
            </a:r>
            <a:r>
              <a:rPr lang="nl-NL" sz="2000" dirty="0" smtClean="0">
                <a:latin typeface="+mn-lt"/>
              </a:rPr>
              <a:t> – Ø   ,   zinsvolgorde</a:t>
            </a:r>
            <a:endParaRPr lang="nl-NL" sz="20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Verleden tijd</a:t>
            </a:r>
            <a:r>
              <a:rPr lang="nl-NL" dirty="0" smtClean="0"/>
              <a:t>: </a:t>
            </a:r>
            <a:r>
              <a:rPr lang="nl-NL" dirty="0" smtClean="0"/>
              <a:t>past </a:t>
            </a:r>
            <a:r>
              <a:rPr lang="nl-NL" dirty="0" err="1" smtClean="0"/>
              <a:t>simple</a:t>
            </a: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2042612"/>
              </p:ext>
            </p:extLst>
          </p:nvPr>
        </p:nvGraphicFramePr>
        <p:xfrm>
          <a:off x="768350" y="2286000"/>
          <a:ext cx="72898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4900">
                  <a:extLst>
                    <a:ext uri="{9D8B030D-6E8A-4147-A177-3AD203B41FA5}">
                      <a16:colId xmlns:a16="http://schemas.microsoft.com/office/drawing/2014/main" val="2064746035"/>
                    </a:ext>
                  </a:extLst>
                </a:gridCol>
                <a:gridCol w="3644900">
                  <a:extLst>
                    <a:ext uri="{9D8B030D-6E8A-4147-A177-3AD203B41FA5}">
                      <a16:colId xmlns:a16="http://schemas.microsoft.com/office/drawing/2014/main" val="904121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Engels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Nederlands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8390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I </a:t>
                      </a:r>
                      <a:r>
                        <a:rPr lang="nl-NL" dirty="0" err="1" smtClean="0"/>
                        <a:t>work</a:t>
                      </a:r>
                      <a:r>
                        <a:rPr lang="nl-NL" dirty="0" err="1" smtClean="0">
                          <a:solidFill>
                            <a:srgbClr val="FF0000"/>
                          </a:solidFill>
                        </a:rPr>
                        <a:t>ed</a:t>
                      </a:r>
                      <a:endParaRPr lang="nl-NL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Ik werkte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14681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err="1" smtClean="0"/>
                        <a:t>You</a:t>
                      </a:r>
                      <a:r>
                        <a:rPr lang="nl-NL" dirty="0" smtClean="0"/>
                        <a:t> </a:t>
                      </a:r>
                      <a:r>
                        <a:rPr lang="nl-NL" dirty="0" err="1" smtClean="0"/>
                        <a:t>work</a:t>
                      </a:r>
                      <a:r>
                        <a:rPr lang="nl-NL" dirty="0" err="1" smtClean="0">
                          <a:solidFill>
                            <a:srgbClr val="FF0000"/>
                          </a:solidFill>
                        </a:rPr>
                        <a:t>ed</a:t>
                      </a:r>
                      <a:endParaRPr lang="nl-NL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Jij werkte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817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He </a:t>
                      </a:r>
                      <a:r>
                        <a:rPr lang="nl-NL" dirty="0" err="1" smtClean="0"/>
                        <a:t>work</a:t>
                      </a:r>
                      <a:r>
                        <a:rPr lang="nl-NL" dirty="0" err="1" smtClean="0">
                          <a:solidFill>
                            <a:srgbClr val="FF0000"/>
                          </a:solidFill>
                        </a:rPr>
                        <a:t>ed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Hij werkte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36369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err="1" smtClean="0"/>
                        <a:t>She</a:t>
                      </a:r>
                      <a:r>
                        <a:rPr lang="nl-NL" dirty="0" smtClean="0"/>
                        <a:t> </a:t>
                      </a:r>
                      <a:r>
                        <a:rPr lang="nl-NL" dirty="0" err="1" smtClean="0"/>
                        <a:t>work</a:t>
                      </a:r>
                      <a:r>
                        <a:rPr lang="nl-NL" dirty="0" err="1" smtClean="0">
                          <a:solidFill>
                            <a:srgbClr val="FF0000"/>
                          </a:solidFill>
                        </a:rPr>
                        <a:t>ed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Zij werkte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334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It </a:t>
                      </a:r>
                      <a:r>
                        <a:rPr lang="nl-NL" dirty="0" err="1" smtClean="0"/>
                        <a:t>work</a:t>
                      </a:r>
                      <a:r>
                        <a:rPr lang="nl-NL" dirty="0" err="1" smtClean="0">
                          <a:solidFill>
                            <a:srgbClr val="FF0000"/>
                          </a:solidFill>
                        </a:rPr>
                        <a:t>ed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Het werkte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9959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We </a:t>
                      </a:r>
                      <a:r>
                        <a:rPr lang="nl-NL" dirty="0" err="1" smtClean="0"/>
                        <a:t>work</a:t>
                      </a:r>
                      <a:r>
                        <a:rPr lang="nl-NL" dirty="0" err="1" smtClean="0">
                          <a:solidFill>
                            <a:srgbClr val="FF0000"/>
                          </a:solidFill>
                        </a:rPr>
                        <a:t>ed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Wij werkten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65237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err="1" smtClean="0"/>
                        <a:t>You</a:t>
                      </a:r>
                      <a:r>
                        <a:rPr lang="nl-NL" dirty="0" smtClean="0"/>
                        <a:t> </a:t>
                      </a:r>
                      <a:r>
                        <a:rPr lang="nl-NL" dirty="0" err="1" smtClean="0"/>
                        <a:t>work</a:t>
                      </a:r>
                      <a:r>
                        <a:rPr lang="nl-NL" dirty="0" err="1" smtClean="0">
                          <a:solidFill>
                            <a:srgbClr val="FF0000"/>
                          </a:solidFill>
                        </a:rPr>
                        <a:t>ed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Jullie werkten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80983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err="1" smtClean="0"/>
                        <a:t>They</a:t>
                      </a:r>
                      <a:r>
                        <a:rPr lang="nl-NL" dirty="0" smtClean="0"/>
                        <a:t> </a:t>
                      </a:r>
                      <a:r>
                        <a:rPr lang="nl-NL" dirty="0" err="1" smtClean="0"/>
                        <a:t>work</a:t>
                      </a:r>
                      <a:r>
                        <a:rPr lang="nl-NL" dirty="0" err="1" smtClean="0">
                          <a:solidFill>
                            <a:srgbClr val="FF0000"/>
                          </a:solidFill>
                        </a:rPr>
                        <a:t>ed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Zij werkten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323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8786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Verleden tijd: past </a:t>
            </a:r>
            <a:r>
              <a:rPr lang="nl-NL" dirty="0" err="1" smtClean="0"/>
              <a:t>simple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Onregelmatige werkwoorden die je uit je hoofd moet leren:</a:t>
            </a:r>
            <a:endParaRPr lang="nl-NL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7286905"/>
              </p:ext>
            </p:extLst>
          </p:nvPr>
        </p:nvGraphicFramePr>
        <p:xfrm>
          <a:off x="899590" y="2708920"/>
          <a:ext cx="715856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9640">
                  <a:extLst>
                    <a:ext uri="{9D8B030D-6E8A-4147-A177-3AD203B41FA5}">
                      <a16:colId xmlns:a16="http://schemas.microsoft.com/office/drawing/2014/main" val="3300594317"/>
                    </a:ext>
                  </a:extLst>
                </a:gridCol>
                <a:gridCol w="1789640">
                  <a:extLst>
                    <a:ext uri="{9D8B030D-6E8A-4147-A177-3AD203B41FA5}">
                      <a16:colId xmlns:a16="http://schemas.microsoft.com/office/drawing/2014/main" val="321483492"/>
                    </a:ext>
                  </a:extLst>
                </a:gridCol>
                <a:gridCol w="1789640">
                  <a:extLst>
                    <a:ext uri="{9D8B030D-6E8A-4147-A177-3AD203B41FA5}">
                      <a16:colId xmlns:a16="http://schemas.microsoft.com/office/drawing/2014/main" val="2517393090"/>
                    </a:ext>
                  </a:extLst>
                </a:gridCol>
                <a:gridCol w="1789640">
                  <a:extLst>
                    <a:ext uri="{9D8B030D-6E8A-4147-A177-3AD203B41FA5}">
                      <a16:colId xmlns:a16="http://schemas.microsoft.com/office/drawing/2014/main" val="19164284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Hele werkwoord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Verleden tijd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Hele werkwoord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Verleden tijd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7807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nl-NL" dirty="0" smtClean="0"/>
                        <a:t> Be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Was</a:t>
                      </a:r>
                      <a:r>
                        <a:rPr lang="nl-NL" baseline="0" dirty="0" smtClean="0"/>
                        <a:t> &amp; </a:t>
                      </a:r>
                      <a:r>
                        <a:rPr lang="nl-NL" baseline="0" dirty="0" err="1" smtClean="0"/>
                        <a:t>Were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smtClean="0"/>
                        <a:t>8. Meet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Met 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7617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smtClean="0"/>
                        <a:t>2. </a:t>
                      </a:r>
                      <a:r>
                        <a:rPr lang="nl-NL" dirty="0" err="1" smtClean="0"/>
                        <a:t>Come</a:t>
                      </a:r>
                      <a:endParaRPr lang="nl-NL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err="1" smtClean="0"/>
                        <a:t>Came</a:t>
                      </a:r>
                      <a:r>
                        <a:rPr lang="nl-NL" dirty="0" smtClean="0"/>
                        <a:t> 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smtClean="0"/>
                        <a:t>9. Run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err="1" smtClean="0"/>
                        <a:t>Ran</a:t>
                      </a:r>
                      <a:r>
                        <a:rPr lang="nl-NL" dirty="0" smtClean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35196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smtClean="0"/>
                        <a:t>3. Do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err="1" smtClean="0"/>
                        <a:t>Did</a:t>
                      </a:r>
                      <a:r>
                        <a:rPr lang="nl-NL" dirty="0" smtClean="0"/>
                        <a:t> 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smtClean="0"/>
                        <a:t>10. See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err="1" smtClean="0"/>
                        <a:t>Saw</a:t>
                      </a:r>
                      <a:r>
                        <a:rPr lang="nl-NL" dirty="0" smtClean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92380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4. </a:t>
                      </a:r>
                      <a:r>
                        <a:rPr lang="nl-NL" dirty="0" err="1" smtClean="0"/>
                        <a:t>Give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Gave 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smtClean="0"/>
                        <a:t>11. </a:t>
                      </a:r>
                      <a:r>
                        <a:rPr lang="nl-NL" dirty="0" err="1" smtClean="0"/>
                        <a:t>Send</a:t>
                      </a:r>
                      <a:endParaRPr lang="nl-NL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Sent 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5709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smtClean="0"/>
                        <a:t>5. 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Went 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smtClean="0"/>
                        <a:t>12. Take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 smtClean="0"/>
                        <a:t>Took</a:t>
                      </a:r>
                      <a:r>
                        <a:rPr lang="nl-NL" dirty="0" smtClean="0"/>
                        <a:t> 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4875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smtClean="0"/>
                        <a:t>6. Have 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Had 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13. </a:t>
                      </a:r>
                      <a:r>
                        <a:rPr lang="nl-NL" dirty="0" err="1" smtClean="0"/>
                        <a:t>Teach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 smtClean="0"/>
                        <a:t>Taught</a:t>
                      </a:r>
                      <a:r>
                        <a:rPr lang="nl-NL" dirty="0" smtClean="0"/>
                        <a:t> 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14136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smtClean="0"/>
                        <a:t>7. </a:t>
                      </a:r>
                      <a:r>
                        <a:rPr lang="nl-NL" dirty="0" err="1" smtClean="0"/>
                        <a:t>Know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 smtClean="0"/>
                        <a:t>Knew</a:t>
                      </a:r>
                      <a:r>
                        <a:rPr lang="nl-NL" dirty="0" smtClean="0"/>
                        <a:t> 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smtClean="0"/>
                        <a:t>14. Tell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 smtClean="0"/>
                        <a:t>Told</a:t>
                      </a:r>
                      <a:r>
                        <a:rPr lang="nl-NL" dirty="0" smtClean="0"/>
                        <a:t> 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9243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5345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Verleden tijd</a:t>
            </a:r>
            <a:r>
              <a:rPr lang="nl-NL" dirty="0" smtClean="0"/>
              <a:t>: </a:t>
            </a:r>
            <a:r>
              <a:rPr lang="nl-NL" dirty="0" smtClean="0"/>
              <a:t>past </a:t>
            </a:r>
            <a:r>
              <a:rPr lang="nl-NL" dirty="0" err="1" smtClean="0"/>
              <a:t>simple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Je kunt zinnen natuurlijk ook </a:t>
            </a:r>
            <a:r>
              <a:rPr lang="nl-NL" dirty="0" smtClean="0">
                <a:solidFill>
                  <a:schemeClr val="accent1"/>
                </a:solidFill>
              </a:rPr>
              <a:t>ontkennend</a:t>
            </a:r>
            <a:r>
              <a:rPr lang="nl-NL" dirty="0" smtClean="0"/>
              <a:t> en </a:t>
            </a:r>
            <a:r>
              <a:rPr lang="nl-NL" dirty="0" smtClean="0">
                <a:solidFill>
                  <a:schemeClr val="accent1"/>
                </a:solidFill>
              </a:rPr>
              <a:t>vragend</a:t>
            </a:r>
            <a:r>
              <a:rPr lang="nl-NL" dirty="0" smtClean="0"/>
              <a:t> maken in de Past Simple! Net als in de tegenwoordige tijd, Present Simple, hebben we een </a:t>
            </a:r>
            <a:r>
              <a:rPr lang="nl-NL" dirty="0" smtClean="0">
                <a:solidFill>
                  <a:schemeClr val="accent1"/>
                </a:solidFill>
              </a:rPr>
              <a:t>hulpwerkwoord </a:t>
            </a:r>
            <a:r>
              <a:rPr lang="nl-NL" dirty="0" smtClean="0"/>
              <a:t>nodig.</a:t>
            </a:r>
            <a:endParaRPr lang="nl-NL" dirty="0"/>
          </a:p>
          <a:p>
            <a:pPr marL="0" indent="0">
              <a:buNone/>
            </a:pPr>
            <a:r>
              <a:rPr lang="nl-NL" dirty="0" smtClean="0"/>
              <a:t>In de Past Simple is dat: </a:t>
            </a:r>
            <a:r>
              <a:rPr lang="nl-NL" dirty="0" err="1" smtClean="0">
                <a:solidFill>
                  <a:schemeClr val="accent1"/>
                </a:solidFill>
              </a:rPr>
              <a:t>did</a:t>
            </a:r>
            <a:r>
              <a:rPr lang="nl-NL" dirty="0" smtClean="0"/>
              <a:t> (vragen) of </a:t>
            </a:r>
            <a:r>
              <a:rPr lang="nl-NL" dirty="0" err="1" smtClean="0">
                <a:solidFill>
                  <a:schemeClr val="accent1"/>
                </a:solidFill>
              </a:rPr>
              <a:t>didn’t</a:t>
            </a:r>
            <a:r>
              <a:rPr lang="nl-NL" dirty="0"/>
              <a:t> </a:t>
            </a:r>
            <a:r>
              <a:rPr lang="nl-NL" dirty="0" smtClean="0"/>
              <a:t>(ontkenningen). </a:t>
            </a:r>
          </a:p>
          <a:p>
            <a:pPr marL="0" indent="0">
              <a:buNone/>
            </a:pPr>
            <a:r>
              <a:rPr lang="nl-NL" dirty="0" smtClean="0"/>
              <a:t>Na het hulpwerkwoord komt </a:t>
            </a:r>
            <a:r>
              <a:rPr lang="nl-NL" u="sng" dirty="0" smtClean="0"/>
              <a:t>ALTIJD</a:t>
            </a:r>
            <a:r>
              <a:rPr lang="nl-NL" dirty="0" smtClean="0"/>
              <a:t> het hele werkwoord!</a:t>
            </a:r>
          </a:p>
          <a:p>
            <a:pPr marL="0" indent="0">
              <a:buNone/>
            </a:pPr>
            <a:r>
              <a:rPr lang="nl-NL" i="1" dirty="0" err="1" smtClean="0">
                <a:solidFill>
                  <a:schemeClr val="accent1"/>
                </a:solidFill>
              </a:rPr>
              <a:t>Did</a:t>
            </a:r>
            <a:r>
              <a:rPr lang="nl-NL" i="1" dirty="0" smtClean="0">
                <a:solidFill>
                  <a:schemeClr val="accent1"/>
                </a:solidFill>
              </a:rPr>
              <a:t> </a:t>
            </a:r>
            <a:r>
              <a:rPr lang="nl-NL" i="1" dirty="0" err="1" smtClean="0"/>
              <a:t>you</a:t>
            </a:r>
            <a:r>
              <a:rPr lang="nl-NL" i="1" dirty="0" smtClean="0">
                <a:solidFill>
                  <a:schemeClr val="accent1"/>
                </a:solidFill>
              </a:rPr>
              <a:t> </a:t>
            </a:r>
            <a:r>
              <a:rPr lang="nl-NL" i="1" dirty="0" err="1" smtClean="0">
                <a:solidFill>
                  <a:schemeClr val="accent1"/>
                </a:solidFill>
              </a:rPr>
              <a:t>see</a:t>
            </a:r>
            <a:r>
              <a:rPr lang="nl-NL" i="1" dirty="0" smtClean="0">
                <a:solidFill>
                  <a:schemeClr val="accent1"/>
                </a:solidFill>
              </a:rPr>
              <a:t> </a:t>
            </a:r>
            <a:r>
              <a:rPr lang="nl-NL" i="1" dirty="0" err="1" smtClean="0"/>
              <a:t>the</a:t>
            </a:r>
            <a:r>
              <a:rPr lang="nl-NL" i="1" dirty="0" smtClean="0"/>
              <a:t> game last </a:t>
            </a:r>
            <a:r>
              <a:rPr lang="nl-NL" i="1" dirty="0" err="1" smtClean="0"/>
              <a:t>night</a:t>
            </a:r>
            <a:r>
              <a:rPr lang="nl-NL" i="1" dirty="0" smtClean="0"/>
              <a:t>?</a:t>
            </a:r>
            <a:br>
              <a:rPr lang="nl-NL" i="1" dirty="0" smtClean="0"/>
            </a:br>
            <a:r>
              <a:rPr lang="nl-NL" i="1" dirty="0" smtClean="0"/>
              <a:t>No, we </a:t>
            </a:r>
            <a:r>
              <a:rPr lang="nl-NL" i="1" dirty="0" err="1" smtClean="0">
                <a:solidFill>
                  <a:schemeClr val="accent1"/>
                </a:solidFill>
              </a:rPr>
              <a:t>didn’t</a:t>
            </a:r>
            <a:r>
              <a:rPr lang="nl-NL" i="1" dirty="0" smtClean="0">
                <a:solidFill>
                  <a:schemeClr val="accent1"/>
                </a:solidFill>
              </a:rPr>
              <a:t> </a:t>
            </a:r>
            <a:r>
              <a:rPr lang="nl-NL" i="1" dirty="0" err="1" smtClean="0">
                <a:solidFill>
                  <a:schemeClr val="accent1"/>
                </a:solidFill>
              </a:rPr>
              <a:t>watch</a:t>
            </a:r>
            <a:r>
              <a:rPr lang="nl-NL" i="1" dirty="0" smtClean="0">
                <a:solidFill>
                  <a:schemeClr val="accent1"/>
                </a:solidFill>
              </a:rPr>
              <a:t> </a:t>
            </a:r>
            <a:r>
              <a:rPr lang="nl-NL" i="1" dirty="0" err="1" smtClean="0"/>
              <a:t>the</a:t>
            </a:r>
            <a:r>
              <a:rPr lang="nl-NL" i="1" dirty="0" smtClean="0"/>
              <a:t> </a:t>
            </a:r>
            <a:r>
              <a:rPr lang="nl-NL" i="1" dirty="0" err="1" smtClean="0"/>
              <a:t>football</a:t>
            </a:r>
            <a:r>
              <a:rPr lang="nl-NL" i="1" dirty="0" smtClean="0"/>
              <a:t> match last </a:t>
            </a:r>
            <a:r>
              <a:rPr lang="nl-NL" i="1" dirty="0" err="1" smtClean="0"/>
              <a:t>night</a:t>
            </a:r>
            <a:r>
              <a:rPr lang="nl-NL" i="1" dirty="0" smtClean="0"/>
              <a:t>.</a:t>
            </a:r>
            <a:endParaRPr lang="nl-NL" i="1" u="sng" dirty="0"/>
          </a:p>
        </p:txBody>
      </p:sp>
    </p:spTree>
    <p:extLst>
      <p:ext uri="{BB962C8B-B14F-4D97-AF65-F5344CB8AC3E}">
        <p14:creationId xmlns:p14="http://schemas.microsoft.com/office/powerpoint/2010/main" val="128799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Verleden tijd</a:t>
            </a:r>
            <a:r>
              <a:rPr lang="nl-NL" dirty="0" smtClean="0"/>
              <a:t>: </a:t>
            </a:r>
            <a:r>
              <a:rPr lang="nl-NL" dirty="0" smtClean="0"/>
              <a:t>past </a:t>
            </a:r>
            <a:r>
              <a:rPr lang="nl-NL" dirty="0" err="1" smtClean="0"/>
              <a:t>simple</a:t>
            </a: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0882709"/>
              </p:ext>
            </p:extLst>
          </p:nvPr>
        </p:nvGraphicFramePr>
        <p:xfrm>
          <a:off x="755576" y="2611720"/>
          <a:ext cx="72898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4900">
                  <a:extLst>
                    <a:ext uri="{9D8B030D-6E8A-4147-A177-3AD203B41FA5}">
                      <a16:colId xmlns:a16="http://schemas.microsoft.com/office/drawing/2014/main" val="2064746035"/>
                    </a:ext>
                  </a:extLst>
                </a:gridCol>
                <a:gridCol w="3644900">
                  <a:extLst>
                    <a:ext uri="{9D8B030D-6E8A-4147-A177-3AD203B41FA5}">
                      <a16:colId xmlns:a16="http://schemas.microsoft.com/office/drawing/2014/main" val="904121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Engels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Nederlands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8390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I </a:t>
                      </a:r>
                      <a:r>
                        <a:rPr lang="nl-NL" dirty="0" err="1" smtClean="0"/>
                        <a:t>didn’t</a:t>
                      </a:r>
                      <a:r>
                        <a:rPr lang="nl-NL" dirty="0" smtClean="0"/>
                        <a:t> </a:t>
                      </a:r>
                      <a:r>
                        <a:rPr lang="nl-NL" dirty="0" err="1" smtClean="0"/>
                        <a:t>work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Ik werkte niet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14681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err="1" smtClean="0"/>
                        <a:t>You</a:t>
                      </a:r>
                      <a:r>
                        <a:rPr lang="nl-NL" dirty="0" smtClean="0"/>
                        <a:t> </a:t>
                      </a:r>
                      <a:r>
                        <a:rPr lang="nl-NL" dirty="0" err="1" smtClean="0"/>
                        <a:t>didn’t</a:t>
                      </a:r>
                      <a:r>
                        <a:rPr lang="nl-NL" dirty="0" smtClean="0"/>
                        <a:t> </a:t>
                      </a:r>
                      <a:r>
                        <a:rPr lang="nl-NL" dirty="0" err="1" smtClean="0"/>
                        <a:t>work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Jij werkte niet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817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He </a:t>
                      </a:r>
                      <a:r>
                        <a:rPr lang="nl-NL" dirty="0" err="1" smtClean="0"/>
                        <a:t>didn’t</a:t>
                      </a:r>
                      <a:r>
                        <a:rPr lang="nl-NL" dirty="0" smtClean="0"/>
                        <a:t> </a:t>
                      </a:r>
                      <a:r>
                        <a:rPr lang="nl-NL" dirty="0" err="1" smtClean="0"/>
                        <a:t>work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Hij werkte niet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36369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err="1" smtClean="0"/>
                        <a:t>She</a:t>
                      </a:r>
                      <a:r>
                        <a:rPr lang="nl-NL" dirty="0" smtClean="0"/>
                        <a:t> </a:t>
                      </a:r>
                      <a:r>
                        <a:rPr lang="nl-NL" dirty="0" err="1" smtClean="0"/>
                        <a:t>didn’t</a:t>
                      </a:r>
                      <a:r>
                        <a:rPr lang="nl-NL" dirty="0" smtClean="0"/>
                        <a:t> </a:t>
                      </a:r>
                      <a:r>
                        <a:rPr lang="nl-NL" dirty="0" err="1" smtClean="0"/>
                        <a:t>work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Zij werkte niet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334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It </a:t>
                      </a:r>
                      <a:r>
                        <a:rPr lang="nl-NL" dirty="0" err="1" smtClean="0"/>
                        <a:t>didn’t</a:t>
                      </a:r>
                      <a:r>
                        <a:rPr lang="nl-NL" dirty="0" smtClean="0"/>
                        <a:t> </a:t>
                      </a:r>
                      <a:r>
                        <a:rPr lang="nl-NL" dirty="0" err="1" smtClean="0"/>
                        <a:t>work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Het werkte niet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9959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We </a:t>
                      </a:r>
                      <a:r>
                        <a:rPr lang="nl-NL" dirty="0" err="1" smtClean="0"/>
                        <a:t>didn’t</a:t>
                      </a:r>
                      <a:r>
                        <a:rPr lang="nl-NL" dirty="0" smtClean="0"/>
                        <a:t> </a:t>
                      </a:r>
                      <a:r>
                        <a:rPr lang="nl-NL" dirty="0" err="1" smtClean="0"/>
                        <a:t>work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Wij werkten niet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65237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err="1" smtClean="0"/>
                        <a:t>You</a:t>
                      </a:r>
                      <a:r>
                        <a:rPr lang="nl-NL" dirty="0" smtClean="0"/>
                        <a:t> </a:t>
                      </a:r>
                      <a:r>
                        <a:rPr lang="nl-NL" dirty="0" err="1" smtClean="0"/>
                        <a:t>didn’t</a:t>
                      </a:r>
                      <a:r>
                        <a:rPr lang="nl-NL" dirty="0" smtClean="0"/>
                        <a:t> </a:t>
                      </a:r>
                      <a:r>
                        <a:rPr lang="nl-NL" dirty="0" err="1" smtClean="0"/>
                        <a:t>work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Jullie werkten niet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80983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err="1" smtClean="0"/>
                        <a:t>They</a:t>
                      </a:r>
                      <a:r>
                        <a:rPr lang="nl-NL" dirty="0" smtClean="0"/>
                        <a:t> </a:t>
                      </a:r>
                      <a:r>
                        <a:rPr lang="nl-NL" dirty="0" err="1" smtClean="0"/>
                        <a:t>didn’t</a:t>
                      </a:r>
                      <a:r>
                        <a:rPr lang="nl-NL" dirty="0" smtClean="0"/>
                        <a:t> </a:t>
                      </a:r>
                      <a:r>
                        <a:rPr lang="nl-NL" dirty="0" err="1" smtClean="0"/>
                        <a:t>work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Zij werkten niet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32390"/>
                  </a:ext>
                </a:extLst>
              </a:tr>
            </a:tbl>
          </a:graphicData>
        </a:graphic>
      </p:graphicFrame>
      <p:sp>
        <p:nvSpPr>
          <p:cNvPr id="5" name="Tekstvak 4"/>
          <p:cNvSpPr txBox="1"/>
          <p:nvPr/>
        </p:nvSpPr>
        <p:spPr>
          <a:xfrm>
            <a:off x="768350" y="2132856"/>
            <a:ext cx="728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Ontkennende zinnen: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0904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Verleden tijd</a:t>
            </a:r>
            <a:r>
              <a:rPr lang="nl-NL" dirty="0" smtClean="0"/>
              <a:t>: </a:t>
            </a:r>
            <a:r>
              <a:rPr lang="nl-NL" dirty="0" smtClean="0"/>
              <a:t>past </a:t>
            </a:r>
            <a:r>
              <a:rPr lang="nl-NL" dirty="0" err="1" smtClean="0"/>
              <a:t>simple</a:t>
            </a: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1702367"/>
              </p:ext>
            </p:extLst>
          </p:nvPr>
        </p:nvGraphicFramePr>
        <p:xfrm>
          <a:off x="768350" y="2636912"/>
          <a:ext cx="72898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4900">
                  <a:extLst>
                    <a:ext uri="{9D8B030D-6E8A-4147-A177-3AD203B41FA5}">
                      <a16:colId xmlns:a16="http://schemas.microsoft.com/office/drawing/2014/main" val="2064746035"/>
                    </a:ext>
                  </a:extLst>
                </a:gridCol>
                <a:gridCol w="3644900">
                  <a:extLst>
                    <a:ext uri="{9D8B030D-6E8A-4147-A177-3AD203B41FA5}">
                      <a16:colId xmlns:a16="http://schemas.microsoft.com/office/drawing/2014/main" val="904121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Engels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Nederlands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8390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err="1" smtClean="0"/>
                        <a:t>Did</a:t>
                      </a:r>
                      <a:r>
                        <a:rPr lang="nl-NL" dirty="0" smtClean="0"/>
                        <a:t> I </a:t>
                      </a:r>
                      <a:r>
                        <a:rPr lang="nl-NL" dirty="0" err="1" smtClean="0"/>
                        <a:t>work</a:t>
                      </a:r>
                      <a:r>
                        <a:rPr lang="nl-NL" dirty="0" smtClean="0"/>
                        <a:t>?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Werkte</a:t>
                      </a:r>
                      <a:r>
                        <a:rPr lang="nl-NL" baseline="0" dirty="0" smtClean="0"/>
                        <a:t> ik?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14681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err="1" smtClean="0"/>
                        <a:t>Did</a:t>
                      </a:r>
                      <a:r>
                        <a:rPr lang="nl-NL" baseline="0" dirty="0" smtClean="0"/>
                        <a:t> </a:t>
                      </a:r>
                      <a:r>
                        <a:rPr lang="nl-NL" baseline="0" dirty="0" err="1" smtClean="0"/>
                        <a:t>you</a:t>
                      </a:r>
                      <a:r>
                        <a:rPr lang="nl-NL" baseline="0" dirty="0" smtClean="0"/>
                        <a:t> </a:t>
                      </a:r>
                      <a:r>
                        <a:rPr lang="nl-NL" baseline="0" dirty="0" err="1" smtClean="0"/>
                        <a:t>work</a:t>
                      </a:r>
                      <a:r>
                        <a:rPr lang="nl-NL" baseline="0" dirty="0" smtClean="0"/>
                        <a:t>?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Werkte jij?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817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err="1" smtClean="0"/>
                        <a:t>Did</a:t>
                      </a:r>
                      <a:r>
                        <a:rPr lang="nl-NL" baseline="0" dirty="0" smtClean="0"/>
                        <a:t> he </a:t>
                      </a:r>
                      <a:r>
                        <a:rPr lang="nl-NL" baseline="0" dirty="0" err="1" smtClean="0"/>
                        <a:t>work</a:t>
                      </a:r>
                      <a:r>
                        <a:rPr lang="nl-NL" baseline="0" dirty="0" smtClean="0"/>
                        <a:t>?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Werkte hij?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36369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err="1" smtClean="0"/>
                        <a:t>Did</a:t>
                      </a:r>
                      <a:r>
                        <a:rPr lang="nl-NL" baseline="0" dirty="0" smtClean="0"/>
                        <a:t> </a:t>
                      </a:r>
                      <a:r>
                        <a:rPr lang="nl-NL" baseline="0" dirty="0" err="1" smtClean="0"/>
                        <a:t>she</a:t>
                      </a:r>
                      <a:r>
                        <a:rPr lang="nl-NL" baseline="0" dirty="0" smtClean="0"/>
                        <a:t> </a:t>
                      </a:r>
                      <a:r>
                        <a:rPr lang="nl-NL" dirty="0" err="1" smtClean="0"/>
                        <a:t>work</a:t>
                      </a:r>
                      <a:r>
                        <a:rPr lang="nl-NL" dirty="0" smtClean="0"/>
                        <a:t>?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Werkte zij?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334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err="1" smtClean="0"/>
                        <a:t>Did</a:t>
                      </a:r>
                      <a:r>
                        <a:rPr lang="nl-NL" baseline="0" dirty="0" smtClean="0"/>
                        <a:t> </a:t>
                      </a:r>
                      <a:r>
                        <a:rPr lang="nl-NL" baseline="0" dirty="0" err="1" smtClean="0"/>
                        <a:t>it</a:t>
                      </a:r>
                      <a:r>
                        <a:rPr lang="nl-NL" baseline="0" dirty="0" smtClean="0"/>
                        <a:t> </a:t>
                      </a:r>
                      <a:r>
                        <a:rPr lang="nl-NL" baseline="0" dirty="0" err="1" smtClean="0"/>
                        <a:t>work</a:t>
                      </a:r>
                      <a:r>
                        <a:rPr lang="nl-NL" baseline="0" dirty="0" smtClean="0"/>
                        <a:t>?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Werkte het?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9959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err="1" smtClean="0"/>
                        <a:t>Did</a:t>
                      </a:r>
                      <a:r>
                        <a:rPr lang="nl-NL" baseline="0" dirty="0" smtClean="0"/>
                        <a:t> we </a:t>
                      </a:r>
                      <a:r>
                        <a:rPr lang="nl-NL" baseline="0" dirty="0" err="1" smtClean="0"/>
                        <a:t>work</a:t>
                      </a:r>
                      <a:r>
                        <a:rPr lang="nl-NL" baseline="0" dirty="0" smtClean="0"/>
                        <a:t>?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Werkten wij?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65237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err="1" smtClean="0"/>
                        <a:t>Did</a:t>
                      </a:r>
                      <a:r>
                        <a:rPr lang="nl-NL" baseline="0" dirty="0" smtClean="0"/>
                        <a:t> </a:t>
                      </a:r>
                      <a:r>
                        <a:rPr lang="nl-NL" baseline="0" dirty="0" err="1" smtClean="0"/>
                        <a:t>you</a:t>
                      </a:r>
                      <a:r>
                        <a:rPr lang="nl-NL" baseline="0" dirty="0" smtClean="0"/>
                        <a:t> </a:t>
                      </a:r>
                      <a:r>
                        <a:rPr lang="nl-NL" baseline="0" dirty="0" err="1" smtClean="0"/>
                        <a:t>work</a:t>
                      </a:r>
                      <a:r>
                        <a:rPr lang="nl-NL" baseline="0" dirty="0" smtClean="0"/>
                        <a:t>?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Werkten jullie?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80983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err="1" smtClean="0"/>
                        <a:t>Did</a:t>
                      </a:r>
                      <a:r>
                        <a:rPr lang="nl-NL" baseline="0" dirty="0" smtClean="0"/>
                        <a:t> </a:t>
                      </a:r>
                      <a:r>
                        <a:rPr lang="nl-NL" baseline="0" dirty="0" err="1" smtClean="0"/>
                        <a:t>they</a:t>
                      </a:r>
                      <a:r>
                        <a:rPr lang="nl-NL" baseline="0" dirty="0" smtClean="0"/>
                        <a:t> </a:t>
                      </a:r>
                      <a:r>
                        <a:rPr lang="nl-NL" baseline="0" dirty="0" err="1" smtClean="0"/>
                        <a:t>work</a:t>
                      </a:r>
                      <a:r>
                        <a:rPr lang="nl-NL" baseline="0" dirty="0" smtClean="0"/>
                        <a:t>?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Werkten zij?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32390"/>
                  </a:ext>
                </a:extLst>
              </a:tr>
            </a:tbl>
          </a:graphicData>
        </a:graphic>
      </p:graphicFrame>
      <p:sp>
        <p:nvSpPr>
          <p:cNvPr id="3" name="Tekstvak 2"/>
          <p:cNvSpPr txBox="1"/>
          <p:nvPr/>
        </p:nvSpPr>
        <p:spPr>
          <a:xfrm>
            <a:off x="768350" y="2132856"/>
            <a:ext cx="728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Vraagzinnen: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96129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Korte vraagjes: TAGS</a:t>
            </a:r>
            <a:endParaRPr lang="nl-NL" dirty="0"/>
          </a:p>
        </p:txBody>
      </p:sp>
      <p:pic>
        <p:nvPicPr>
          <p:cNvPr id="4" name="Tijdelijke aanduiding voor inhoud 5" descr="&lt;strong&gt;Question Tags&lt;/strong&gt;: pontos avançados | Dicas de Inglês"/>
          <p:cNvPicPr>
            <a:picLocks noGrp="1" noChangeAspect="1"/>
          </p:cNvPicPr>
          <p:nvPr>
            <p:ph idx="1"/>
          </p:nvPr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9036" y="2286000"/>
            <a:ext cx="4388427" cy="4022725"/>
          </a:xfrm>
        </p:spPr>
      </p:pic>
    </p:spTree>
    <p:extLst>
      <p:ext uri="{BB962C8B-B14F-4D97-AF65-F5344CB8AC3E}">
        <p14:creationId xmlns:p14="http://schemas.microsoft.com/office/powerpoint/2010/main" val="1361671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Korte vraagjes: TAGS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Met een </a:t>
            </a:r>
            <a:r>
              <a:rPr lang="nl-NL" dirty="0">
                <a:solidFill>
                  <a:schemeClr val="accent1"/>
                </a:solidFill>
              </a:rPr>
              <a:t>tag</a:t>
            </a:r>
            <a:r>
              <a:rPr lang="nl-NL" dirty="0"/>
              <a:t> op het einde van je zin vraag je om bevestiging; of de persoon aan wie je het vraagt het met jou eens is. </a:t>
            </a:r>
          </a:p>
          <a:p>
            <a:r>
              <a:rPr lang="nl-NL" dirty="0"/>
              <a:t>In het Nederlands doen we dit vaak met de woordjes </a:t>
            </a:r>
            <a:r>
              <a:rPr lang="nl-NL" dirty="0">
                <a:solidFill>
                  <a:schemeClr val="accent1"/>
                </a:solidFill>
              </a:rPr>
              <a:t>‘hè?’</a:t>
            </a:r>
            <a:r>
              <a:rPr lang="nl-NL" dirty="0"/>
              <a:t> en </a:t>
            </a:r>
            <a:r>
              <a:rPr lang="nl-NL" dirty="0">
                <a:solidFill>
                  <a:schemeClr val="accent1"/>
                </a:solidFill>
              </a:rPr>
              <a:t>‘toch?’</a:t>
            </a:r>
            <a:r>
              <a:rPr lang="nl-NL" dirty="0"/>
              <a:t>. In het Engels moet je een paar stappen volgen, dus oefen hiermee! </a:t>
            </a:r>
          </a:p>
          <a:p>
            <a:r>
              <a:rPr lang="nl-NL" i="1" dirty="0"/>
              <a:t>Het volgende lesuur hebben we Engels, toch?</a:t>
            </a:r>
            <a:br>
              <a:rPr lang="nl-NL" i="1" dirty="0"/>
            </a:br>
            <a:r>
              <a:rPr lang="nl-NL" i="1" dirty="0"/>
              <a:t>We have </a:t>
            </a:r>
            <a:r>
              <a:rPr lang="nl-NL" i="1" dirty="0" err="1"/>
              <a:t>got</a:t>
            </a:r>
            <a:r>
              <a:rPr lang="nl-NL" i="1" dirty="0"/>
              <a:t> English next </a:t>
            </a:r>
            <a:r>
              <a:rPr lang="nl-NL" i="1" dirty="0" err="1"/>
              <a:t>period</a:t>
            </a:r>
            <a:r>
              <a:rPr lang="nl-NL" i="1" dirty="0"/>
              <a:t>, </a:t>
            </a:r>
            <a:r>
              <a:rPr lang="nl-NL" i="1" dirty="0" err="1"/>
              <a:t>haven’t</a:t>
            </a:r>
            <a:r>
              <a:rPr lang="nl-NL" i="1" dirty="0"/>
              <a:t> we?</a:t>
            </a:r>
            <a:br>
              <a:rPr lang="nl-NL" i="1" dirty="0"/>
            </a:br>
            <a:r>
              <a:rPr lang="nl-NL" i="1" dirty="0"/>
              <a:t/>
            </a:r>
            <a:br>
              <a:rPr lang="nl-NL" i="1" dirty="0"/>
            </a:br>
            <a:r>
              <a:rPr lang="nl-NL" i="1" dirty="0"/>
              <a:t>Jij vindt spaghetti niet lekker, hè?</a:t>
            </a:r>
            <a:br>
              <a:rPr lang="nl-NL" i="1" dirty="0"/>
            </a:br>
            <a:r>
              <a:rPr lang="nl-NL" i="1" dirty="0" err="1"/>
              <a:t>You</a:t>
            </a:r>
            <a:r>
              <a:rPr lang="nl-NL" i="1" dirty="0"/>
              <a:t> </a:t>
            </a:r>
            <a:r>
              <a:rPr lang="nl-NL" i="1" dirty="0" err="1"/>
              <a:t>don’t</a:t>
            </a:r>
            <a:r>
              <a:rPr lang="nl-NL" i="1" dirty="0"/>
              <a:t> like spaghetti, do </a:t>
            </a:r>
            <a:r>
              <a:rPr lang="nl-NL" i="1" dirty="0" err="1"/>
              <a:t>you</a:t>
            </a:r>
            <a:r>
              <a:rPr lang="nl-NL" i="1" dirty="0"/>
              <a:t>?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89396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Korte vraagjes: TAGS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De stappen:</a:t>
            </a:r>
          </a:p>
          <a:p>
            <a:r>
              <a:rPr lang="nl-NL" dirty="0">
                <a:solidFill>
                  <a:srgbClr val="FF0000"/>
                </a:solidFill>
              </a:rPr>
              <a:t>1. </a:t>
            </a:r>
            <a:r>
              <a:rPr lang="nl-NL" dirty="0"/>
              <a:t>In het Engels maak je een tag door het hulpwerkwoord uit de zin te herhalen: </a:t>
            </a:r>
            <a:r>
              <a:rPr lang="nl-NL" i="1" dirty="0"/>
              <a:t>Mary </a:t>
            </a:r>
            <a:r>
              <a:rPr lang="nl-NL" i="1" dirty="0">
                <a:solidFill>
                  <a:srgbClr val="FF0000"/>
                </a:solidFill>
              </a:rPr>
              <a:t>is</a:t>
            </a:r>
            <a:r>
              <a:rPr lang="nl-NL" i="1" dirty="0"/>
              <a:t> a </a:t>
            </a:r>
            <a:r>
              <a:rPr lang="nl-NL" i="1" dirty="0" err="1"/>
              <a:t>very</a:t>
            </a:r>
            <a:r>
              <a:rPr lang="nl-NL" i="1" dirty="0"/>
              <a:t> </a:t>
            </a:r>
            <a:r>
              <a:rPr lang="nl-NL" i="1" dirty="0" err="1"/>
              <a:t>nice</a:t>
            </a:r>
            <a:r>
              <a:rPr lang="nl-NL" i="1" dirty="0"/>
              <a:t> girl, </a:t>
            </a:r>
            <a:r>
              <a:rPr lang="nl-NL" i="1" dirty="0" err="1">
                <a:solidFill>
                  <a:srgbClr val="FF0000"/>
                </a:solidFill>
              </a:rPr>
              <a:t>is</a:t>
            </a:r>
            <a:r>
              <a:rPr lang="nl-NL" i="1" dirty="0" err="1"/>
              <a:t>n’t</a:t>
            </a:r>
            <a:r>
              <a:rPr lang="nl-NL" i="1" dirty="0"/>
              <a:t> </a:t>
            </a:r>
            <a:r>
              <a:rPr lang="nl-NL" i="1" dirty="0" err="1"/>
              <a:t>she</a:t>
            </a:r>
            <a:r>
              <a:rPr lang="nl-NL" i="1" dirty="0"/>
              <a:t>?</a:t>
            </a:r>
          </a:p>
          <a:p>
            <a:r>
              <a:rPr lang="nl-NL" dirty="0">
                <a:solidFill>
                  <a:srgbClr val="FF0000"/>
                </a:solidFill>
              </a:rPr>
              <a:t>2. </a:t>
            </a:r>
            <a:r>
              <a:rPr lang="nl-NL" dirty="0"/>
              <a:t>Als de zin bevestigend </a:t>
            </a:r>
            <a:r>
              <a:rPr lang="nl-NL" dirty="0">
                <a:solidFill>
                  <a:schemeClr val="accent1"/>
                </a:solidFill>
              </a:rPr>
              <a:t>(positief) </a:t>
            </a:r>
            <a:r>
              <a:rPr lang="nl-NL" dirty="0"/>
              <a:t>is, is de tag ontkennend </a:t>
            </a:r>
            <a:r>
              <a:rPr lang="nl-NL" dirty="0">
                <a:solidFill>
                  <a:schemeClr val="accent1"/>
                </a:solidFill>
              </a:rPr>
              <a:t>(negatief): </a:t>
            </a:r>
            <a:r>
              <a:rPr lang="nl-NL" i="1" dirty="0"/>
              <a:t>Mary </a:t>
            </a:r>
            <a:r>
              <a:rPr lang="nl-NL" i="1" dirty="0">
                <a:solidFill>
                  <a:srgbClr val="FF0000"/>
                </a:solidFill>
              </a:rPr>
              <a:t>is</a:t>
            </a:r>
            <a:r>
              <a:rPr lang="nl-NL" i="1" dirty="0"/>
              <a:t> a </a:t>
            </a:r>
            <a:r>
              <a:rPr lang="nl-NL" i="1" dirty="0" err="1"/>
              <a:t>very</a:t>
            </a:r>
            <a:r>
              <a:rPr lang="nl-NL" i="1" dirty="0"/>
              <a:t> </a:t>
            </a:r>
            <a:r>
              <a:rPr lang="nl-NL" i="1" dirty="0" err="1"/>
              <a:t>nice</a:t>
            </a:r>
            <a:r>
              <a:rPr lang="nl-NL" i="1" dirty="0"/>
              <a:t> girl, </a:t>
            </a:r>
            <a:r>
              <a:rPr lang="nl-NL" i="1" dirty="0" err="1">
                <a:solidFill>
                  <a:srgbClr val="FF0000"/>
                </a:solidFill>
              </a:rPr>
              <a:t>isn’t</a:t>
            </a:r>
            <a:r>
              <a:rPr lang="nl-NL" i="1" dirty="0"/>
              <a:t> </a:t>
            </a:r>
            <a:r>
              <a:rPr lang="nl-NL" i="1" dirty="0" err="1"/>
              <a:t>she</a:t>
            </a:r>
            <a:r>
              <a:rPr lang="nl-NL" i="1" dirty="0"/>
              <a:t>?</a:t>
            </a:r>
            <a:br>
              <a:rPr lang="nl-NL" i="1" dirty="0"/>
            </a:br>
            <a:r>
              <a:rPr lang="nl-NL" dirty="0"/>
              <a:t>En als de zin ontkennend </a:t>
            </a:r>
            <a:r>
              <a:rPr lang="nl-NL" dirty="0">
                <a:solidFill>
                  <a:schemeClr val="accent1"/>
                </a:solidFill>
              </a:rPr>
              <a:t>(negatief) </a:t>
            </a:r>
            <a:r>
              <a:rPr lang="nl-NL" dirty="0"/>
              <a:t>is, is de tag bevestigend </a:t>
            </a:r>
            <a:r>
              <a:rPr lang="nl-NL" dirty="0">
                <a:solidFill>
                  <a:schemeClr val="accent1"/>
                </a:solidFill>
              </a:rPr>
              <a:t>(positief): </a:t>
            </a:r>
            <a:r>
              <a:rPr lang="nl-NL" i="1" dirty="0"/>
              <a:t>Mary </a:t>
            </a:r>
            <a:r>
              <a:rPr lang="nl-NL" i="1" dirty="0" err="1">
                <a:solidFill>
                  <a:srgbClr val="FF0000"/>
                </a:solidFill>
              </a:rPr>
              <a:t>isn’t</a:t>
            </a:r>
            <a:r>
              <a:rPr lang="nl-NL" i="1" dirty="0"/>
              <a:t> a </a:t>
            </a:r>
            <a:r>
              <a:rPr lang="nl-NL" i="1" dirty="0" err="1"/>
              <a:t>very</a:t>
            </a:r>
            <a:r>
              <a:rPr lang="nl-NL" i="1" dirty="0"/>
              <a:t> </a:t>
            </a:r>
            <a:r>
              <a:rPr lang="nl-NL" i="1" dirty="0" err="1"/>
              <a:t>nice</a:t>
            </a:r>
            <a:r>
              <a:rPr lang="nl-NL" i="1" dirty="0"/>
              <a:t> girl, </a:t>
            </a:r>
            <a:r>
              <a:rPr lang="nl-NL" i="1" dirty="0">
                <a:solidFill>
                  <a:srgbClr val="FF0000"/>
                </a:solidFill>
              </a:rPr>
              <a:t>is</a:t>
            </a:r>
            <a:r>
              <a:rPr lang="nl-NL" i="1" dirty="0"/>
              <a:t> </a:t>
            </a:r>
            <a:r>
              <a:rPr lang="nl-NL" i="1" dirty="0" err="1"/>
              <a:t>she</a:t>
            </a:r>
            <a:r>
              <a:rPr lang="nl-NL" i="1" dirty="0"/>
              <a:t>?</a:t>
            </a:r>
          </a:p>
          <a:p>
            <a:r>
              <a:rPr lang="nl-NL" dirty="0">
                <a:solidFill>
                  <a:srgbClr val="FF0000"/>
                </a:solidFill>
              </a:rPr>
              <a:t>3. </a:t>
            </a:r>
            <a:r>
              <a:rPr lang="nl-NL" dirty="0"/>
              <a:t>Ook herhaal je het onderwerp in de tag. Schrijf deze wel zo kort mogelijk op! : </a:t>
            </a:r>
            <a:r>
              <a:rPr lang="nl-NL" i="1" dirty="0">
                <a:solidFill>
                  <a:srgbClr val="FF0000"/>
                </a:solidFill>
              </a:rPr>
              <a:t>Mary</a:t>
            </a:r>
            <a:r>
              <a:rPr lang="nl-NL" i="1" dirty="0"/>
              <a:t> is a </a:t>
            </a:r>
            <a:r>
              <a:rPr lang="nl-NL" i="1" dirty="0" err="1"/>
              <a:t>very</a:t>
            </a:r>
            <a:r>
              <a:rPr lang="nl-NL" i="1" dirty="0"/>
              <a:t> </a:t>
            </a:r>
            <a:r>
              <a:rPr lang="nl-NL" i="1" dirty="0" err="1"/>
              <a:t>nice</a:t>
            </a:r>
            <a:r>
              <a:rPr lang="nl-NL" i="1" dirty="0"/>
              <a:t> girl, </a:t>
            </a:r>
            <a:r>
              <a:rPr lang="nl-NL" i="1" dirty="0" err="1"/>
              <a:t>isn’t</a:t>
            </a:r>
            <a:r>
              <a:rPr lang="nl-NL" i="1" dirty="0"/>
              <a:t> </a:t>
            </a:r>
            <a:r>
              <a:rPr lang="nl-NL" i="1" dirty="0" err="1">
                <a:solidFill>
                  <a:srgbClr val="FF0000"/>
                </a:solidFill>
              </a:rPr>
              <a:t>she</a:t>
            </a:r>
            <a:r>
              <a:rPr lang="nl-NL" i="1" dirty="0"/>
              <a:t>?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02861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Korte vraagjes: TAGS</a:t>
            </a:r>
            <a:endParaRPr lang="nl-NL" dirty="0"/>
          </a:p>
        </p:txBody>
      </p:sp>
      <p:pic>
        <p:nvPicPr>
          <p:cNvPr id="4" name="Tijdelijke aanduiding voor inhoud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919588"/>
            <a:ext cx="6192688" cy="4533748"/>
          </a:xfrm>
        </p:spPr>
      </p:pic>
    </p:spTree>
    <p:extLst>
      <p:ext uri="{BB962C8B-B14F-4D97-AF65-F5344CB8AC3E}">
        <p14:creationId xmlns:p14="http://schemas.microsoft.com/office/powerpoint/2010/main" val="65922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Korte vraagjes: TAGS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Als er </a:t>
            </a:r>
            <a:r>
              <a:rPr lang="nl-NL" dirty="0" smtClean="0">
                <a:solidFill>
                  <a:schemeClr val="accent1"/>
                </a:solidFill>
              </a:rPr>
              <a:t>geen hulpwerkwoord (</a:t>
            </a:r>
            <a:r>
              <a:rPr lang="nl-NL" dirty="0" err="1" smtClean="0">
                <a:solidFill>
                  <a:schemeClr val="accent1"/>
                </a:solidFill>
              </a:rPr>
              <a:t>can</a:t>
            </a:r>
            <a:r>
              <a:rPr lang="nl-NL" dirty="0" smtClean="0">
                <a:solidFill>
                  <a:schemeClr val="accent1"/>
                </a:solidFill>
              </a:rPr>
              <a:t>, </a:t>
            </a:r>
            <a:r>
              <a:rPr lang="nl-NL" dirty="0" err="1" smtClean="0">
                <a:solidFill>
                  <a:schemeClr val="accent1"/>
                </a:solidFill>
              </a:rPr>
              <a:t>be</a:t>
            </a:r>
            <a:r>
              <a:rPr lang="nl-NL" dirty="0" smtClean="0">
                <a:solidFill>
                  <a:schemeClr val="accent1"/>
                </a:solidFill>
              </a:rPr>
              <a:t>, do, have) </a:t>
            </a:r>
            <a:r>
              <a:rPr lang="nl-NL" dirty="0" smtClean="0"/>
              <a:t>in de zin staat om te herhalen, gebruik je een vorm van </a:t>
            </a:r>
            <a:r>
              <a:rPr lang="nl-NL" dirty="0" smtClean="0">
                <a:solidFill>
                  <a:schemeClr val="accent1"/>
                </a:solidFill>
              </a:rPr>
              <a:t>‘</a:t>
            </a:r>
            <a:r>
              <a:rPr lang="nl-NL" dirty="0" err="1" smtClean="0">
                <a:solidFill>
                  <a:schemeClr val="accent1"/>
                </a:solidFill>
              </a:rPr>
              <a:t>to</a:t>
            </a:r>
            <a:r>
              <a:rPr lang="nl-NL" dirty="0" smtClean="0">
                <a:solidFill>
                  <a:schemeClr val="accent1"/>
                </a:solidFill>
              </a:rPr>
              <a:t> do’ </a:t>
            </a:r>
            <a:r>
              <a:rPr lang="nl-NL" dirty="0" smtClean="0"/>
              <a:t>in de tag:</a:t>
            </a:r>
          </a:p>
          <a:p>
            <a:r>
              <a:rPr lang="nl-NL" i="1" dirty="0" smtClean="0"/>
              <a:t>People </a:t>
            </a:r>
            <a:r>
              <a:rPr lang="nl-NL" i="1" dirty="0" err="1" smtClean="0"/>
              <a:t>work</a:t>
            </a:r>
            <a:r>
              <a:rPr lang="nl-NL" i="1" dirty="0" smtClean="0"/>
              <a:t> </a:t>
            </a:r>
            <a:r>
              <a:rPr lang="nl-NL" i="1" dirty="0" err="1" smtClean="0"/>
              <a:t>really</a:t>
            </a:r>
            <a:r>
              <a:rPr lang="nl-NL" i="1" dirty="0" smtClean="0"/>
              <a:t> hard in </a:t>
            </a:r>
            <a:r>
              <a:rPr lang="nl-NL" i="1" dirty="0" err="1" smtClean="0"/>
              <a:t>those</a:t>
            </a:r>
            <a:r>
              <a:rPr lang="nl-NL" i="1" dirty="0" smtClean="0"/>
              <a:t> </a:t>
            </a:r>
            <a:r>
              <a:rPr lang="nl-NL" i="1" dirty="0" err="1" smtClean="0"/>
              <a:t>countries</a:t>
            </a:r>
            <a:r>
              <a:rPr lang="nl-NL" i="1" dirty="0" smtClean="0"/>
              <a:t>, </a:t>
            </a:r>
            <a:r>
              <a:rPr lang="nl-NL" i="1" dirty="0" err="1" smtClean="0"/>
              <a:t>don’t</a:t>
            </a:r>
            <a:r>
              <a:rPr lang="nl-NL" i="1" dirty="0" smtClean="0"/>
              <a:t> </a:t>
            </a:r>
            <a:r>
              <a:rPr lang="nl-NL" i="1" dirty="0" err="1" smtClean="0"/>
              <a:t>they</a:t>
            </a:r>
            <a:r>
              <a:rPr lang="nl-NL" i="1" dirty="0" smtClean="0"/>
              <a:t>?</a:t>
            </a:r>
            <a:endParaRPr lang="nl-NL" i="1" dirty="0"/>
          </a:p>
        </p:txBody>
      </p:sp>
    </p:spTree>
    <p:extLst>
      <p:ext uri="{BB962C8B-B14F-4D97-AF65-F5344CB8AC3E}">
        <p14:creationId xmlns:p14="http://schemas.microsoft.com/office/powerpoint/2010/main" val="1035655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Tegenwoordige tijd: present </a:t>
            </a:r>
            <a:r>
              <a:rPr lang="nl-NL" dirty="0" err="1" smtClean="0"/>
              <a:t>simple</a:t>
            </a:r>
            <a:endParaRPr lang="nl-NL" dirty="0"/>
          </a:p>
        </p:txBody>
      </p:sp>
      <p:pic>
        <p:nvPicPr>
          <p:cNvPr id="5" name="Afbeelding 4" descr="&lt;strong&gt;Present Simple&lt;/strong&gt;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4648" y="1844824"/>
            <a:ext cx="6076950" cy="4562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653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vergelijken</a:t>
            </a:r>
            <a:endParaRPr lang="nl-NL" dirty="0"/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04855">
            <a:off x="1809135" y="2311256"/>
            <a:ext cx="5431274" cy="3496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8721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vergelijken</a:t>
            </a:r>
            <a:endParaRPr lang="nl-NL" dirty="0"/>
          </a:p>
        </p:txBody>
      </p:sp>
      <p:sp>
        <p:nvSpPr>
          <p:cNvPr id="3" name="Tekstvak 2"/>
          <p:cNvSpPr txBox="1"/>
          <p:nvPr/>
        </p:nvSpPr>
        <p:spPr>
          <a:xfrm>
            <a:off x="768096" y="2276872"/>
            <a:ext cx="740430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Als je dingen of mensen met elkaar gaat vergelijken, komen daar een aantal spelling- en grammaticaregels bij kijken in het Engels.</a:t>
            </a:r>
          </a:p>
          <a:p>
            <a:endParaRPr lang="nl-NL" dirty="0"/>
          </a:p>
          <a:p>
            <a:r>
              <a:rPr lang="nl-NL" dirty="0" smtClean="0"/>
              <a:t>Je kunt namelijk op 3 niveaus dingen of mensen met elkaar vergelijken:</a:t>
            </a:r>
          </a:p>
          <a:p>
            <a:r>
              <a:rPr lang="nl-NL" dirty="0" smtClean="0"/>
              <a:t>1. op gelijk niveau: </a:t>
            </a:r>
            <a:r>
              <a:rPr lang="nl-NL" i="1" dirty="0" err="1" smtClean="0">
                <a:solidFill>
                  <a:schemeClr val="accent1"/>
                </a:solidFill>
              </a:rPr>
              <a:t>You’re</a:t>
            </a:r>
            <a:r>
              <a:rPr lang="nl-NL" i="1" dirty="0" smtClean="0">
                <a:solidFill>
                  <a:schemeClr val="accent1"/>
                </a:solidFill>
              </a:rPr>
              <a:t> </a:t>
            </a:r>
            <a:r>
              <a:rPr lang="nl-NL" i="1" dirty="0" smtClean="0">
                <a:solidFill>
                  <a:srgbClr val="FF0000"/>
                </a:solidFill>
              </a:rPr>
              <a:t>as smart as </a:t>
            </a:r>
            <a:r>
              <a:rPr lang="nl-NL" i="1" dirty="0" smtClean="0">
                <a:solidFill>
                  <a:schemeClr val="accent1"/>
                </a:solidFill>
              </a:rPr>
              <a:t>I </a:t>
            </a:r>
            <a:r>
              <a:rPr lang="nl-NL" i="1" dirty="0" err="1" smtClean="0">
                <a:solidFill>
                  <a:schemeClr val="accent1"/>
                </a:solidFill>
              </a:rPr>
              <a:t>am</a:t>
            </a:r>
            <a:r>
              <a:rPr lang="nl-NL" i="1" dirty="0" smtClean="0">
                <a:solidFill>
                  <a:schemeClr val="accent1"/>
                </a:solidFill>
              </a:rPr>
              <a:t>.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2. één trede hoger: </a:t>
            </a:r>
            <a:r>
              <a:rPr lang="nl-NL" i="1" dirty="0" err="1">
                <a:solidFill>
                  <a:schemeClr val="accent1"/>
                </a:solidFill>
              </a:rPr>
              <a:t>Y</a:t>
            </a:r>
            <a:r>
              <a:rPr lang="nl-NL" i="1" dirty="0" err="1" smtClean="0">
                <a:solidFill>
                  <a:schemeClr val="accent1"/>
                </a:solidFill>
              </a:rPr>
              <a:t>ou’re</a:t>
            </a:r>
            <a:r>
              <a:rPr lang="nl-NL" i="1" dirty="0" smtClean="0">
                <a:solidFill>
                  <a:schemeClr val="accent1"/>
                </a:solidFill>
              </a:rPr>
              <a:t> </a:t>
            </a:r>
            <a:r>
              <a:rPr lang="nl-NL" i="1" dirty="0" err="1" smtClean="0">
                <a:solidFill>
                  <a:srgbClr val="FF0000"/>
                </a:solidFill>
              </a:rPr>
              <a:t>smarter</a:t>
            </a:r>
            <a:r>
              <a:rPr lang="nl-NL" i="1" dirty="0" smtClean="0">
                <a:solidFill>
                  <a:srgbClr val="FF0000"/>
                </a:solidFill>
              </a:rPr>
              <a:t> </a:t>
            </a:r>
            <a:r>
              <a:rPr lang="nl-NL" i="1" dirty="0" err="1" smtClean="0">
                <a:solidFill>
                  <a:srgbClr val="FF0000"/>
                </a:solidFill>
              </a:rPr>
              <a:t>than</a:t>
            </a:r>
            <a:r>
              <a:rPr lang="nl-NL" i="1" dirty="0" smtClean="0">
                <a:solidFill>
                  <a:srgbClr val="FF0000"/>
                </a:solidFill>
              </a:rPr>
              <a:t> </a:t>
            </a:r>
            <a:r>
              <a:rPr lang="nl-NL" i="1" dirty="0" smtClean="0">
                <a:solidFill>
                  <a:schemeClr val="accent1"/>
                </a:solidFill>
              </a:rPr>
              <a:t>me.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3. de hoogste trede: </a:t>
            </a:r>
            <a:r>
              <a:rPr lang="nl-NL" i="1" dirty="0" err="1" smtClean="0">
                <a:solidFill>
                  <a:schemeClr val="accent1"/>
                </a:solidFill>
              </a:rPr>
              <a:t>You’re</a:t>
            </a:r>
            <a:r>
              <a:rPr lang="nl-NL" i="1" dirty="0" smtClean="0">
                <a:solidFill>
                  <a:schemeClr val="accent1"/>
                </a:solidFill>
              </a:rPr>
              <a:t> </a:t>
            </a:r>
            <a:r>
              <a:rPr lang="nl-NL" i="1" dirty="0" err="1" smtClean="0">
                <a:solidFill>
                  <a:srgbClr val="FF0000"/>
                </a:solidFill>
              </a:rPr>
              <a:t>the</a:t>
            </a:r>
            <a:r>
              <a:rPr lang="nl-NL" i="1" dirty="0" smtClean="0">
                <a:solidFill>
                  <a:srgbClr val="FF0000"/>
                </a:solidFill>
              </a:rPr>
              <a:t> </a:t>
            </a:r>
            <a:r>
              <a:rPr lang="nl-NL" i="1" dirty="0" err="1" smtClean="0">
                <a:solidFill>
                  <a:srgbClr val="FF0000"/>
                </a:solidFill>
              </a:rPr>
              <a:t>smartest</a:t>
            </a:r>
            <a:r>
              <a:rPr lang="nl-NL" i="1" dirty="0" smtClean="0">
                <a:solidFill>
                  <a:srgbClr val="FF0000"/>
                </a:solidFill>
              </a:rPr>
              <a:t> </a:t>
            </a:r>
            <a:r>
              <a:rPr lang="nl-NL" i="1" dirty="0" smtClean="0">
                <a:solidFill>
                  <a:schemeClr val="accent1"/>
                </a:solidFill>
              </a:rPr>
              <a:t>pupil in our class.</a:t>
            </a:r>
          </a:p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Deze 3 treden noemen we </a:t>
            </a:r>
            <a:r>
              <a:rPr lang="nl-NL" dirty="0" smtClean="0">
                <a:solidFill>
                  <a:schemeClr val="accent1"/>
                </a:solidFill>
              </a:rPr>
              <a:t>de trappen van vergelijking</a:t>
            </a:r>
            <a:r>
              <a:rPr lang="nl-NL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75976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vergelijken</a:t>
            </a:r>
            <a:endParaRPr lang="nl-NL" dirty="0"/>
          </a:p>
        </p:txBody>
      </p:sp>
      <p:sp>
        <p:nvSpPr>
          <p:cNvPr id="3" name="Tekstvak 2"/>
          <p:cNvSpPr txBox="1"/>
          <p:nvPr/>
        </p:nvSpPr>
        <p:spPr>
          <a:xfrm>
            <a:off x="768096" y="2276872"/>
            <a:ext cx="740430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nl-NL" dirty="0" smtClean="0"/>
              <a:t>Op gelijk niveau:</a:t>
            </a:r>
            <a:br>
              <a:rPr lang="nl-NL" dirty="0" smtClean="0"/>
            </a:br>
            <a:r>
              <a:rPr lang="nl-NL" dirty="0" smtClean="0"/>
              <a:t>(niet) zo … als …      </a:t>
            </a:r>
            <a:r>
              <a:rPr lang="nl-NL" dirty="0" smtClean="0">
                <a:sym typeface="Wingdings" panose="05000000000000000000" pitchFamily="2" charset="2"/>
              </a:rPr>
              <a:t> (</a:t>
            </a:r>
            <a:r>
              <a:rPr lang="nl-NL" dirty="0" err="1" smtClean="0">
                <a:sym typeface="Wingdings" panose="05000000000000000000" pitchFamily="2" charset="2"/>
              </a:rPr>
              <a:t>not</a:t>
            </a:r>
            <a:r>
              <a:rPr lang="nl-NL" dirty="0" smtClean="0">
                <a:sym typeface="Wingdings" panose="05000000000000000000" pitchFamily="2" charset="2"/>
              </a:rPr>
              <a:t>) as … as …</a:t>
            </a:r>
          </a:p>
          <a:p>
            <a:endParaRPr lang="nl-NL" dirty="0">
              <a:sym typeface="Wingdings" panose="05000000000000000000" pitchFamily="2" charset="2"/>
            </a:endParaRPr>
          </a:p>
          <a:p>
            <a:r>
              <a:rPr lang="nl-NL" dirty="0" smtClean="0">
                <a:sym typeface="Wingdings" panose="05000000000000000000" pitchFamily="2" charset="2"/>
              </a:rPr>
              <a:t>Het bijvoeglijk naamwoord verandert niet van spelling.</a:t>
            </a:r>
          </a:p>
          <a:p>
            <a:endParaRPr lang="nl-NL" dirty="0">
              <a:sym typeface="Wingdings" panose="05000000000000000000" pitchFamily="2" charset="2"/>
            </a:endParaRPr>
          </a:p>
          <a:p>
            <a:r>
              <a:rPr lang="nl-NL" i="1" dirty="0" smtClean="0">
                <a:sym typeface="Wingdings" panose="05000000000000000000" pitchFamily="2" charset="2"/>
              </a:rPr>
              <a:t>My best </a:t>
            </a:r>
            <a:r>
              <a:rPr lang="nl-NL" i="1" dirty="0" err="1" smtClean="0">
                <a:sym typeface="Wingdings" panose="05000000000000000000" pitchFamily="2" charset="2"/>
              </a:rPr>
              <a:t>friend</a:t>
            </a:r>
            <a:r>
              <a:rPr lang="nl-NL" i="1" dirty="0" smtClean="0">
                <a:sym typeface="Wingdings" panose="05000000000000000000" pitchFamily="2" charset="2"/>
              </a:rPr>
              <a:t> is </a:t>
            </a:r>
            <a:r>
              <a:rPr lang="nl-NL" i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as </a:t>
            </a:r>
            <a:r>
              <a:rPr lang="nl-NL" i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funny</a:t>
            </a:r>
            <a:r>
              <a:rPr lang="nl-NL" i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as </a:t>
            </a:r>
            <a:r>
              <a:rPr lang="nl-NL" i="1" dirty="0" err="1" smtClean="0">
                <a:sym typeface="Wingdings" panose="05000000000000000000" pitchFamily="2" charset="2"/>
              </a:rPr>
              <a:t>my</a:t>
            </a:r>
            <a:r>
              <a:rPr lang="nl-NL" i="1" dirty="0" smtClean="0">
                <a:sym typeface="Wingdings" panose="05000000000000000000" pitchFamily="2" charset="2"/>
              </a:rPr>
              <a:t> </a:t>
            </a:r>
            <a:r>
              <a:rPr lang="nl-NL" i="1" dirty="0" err="1" smtClean="0">
                <a:sym typeface="Wingdings" panose="05000000000000000000" pitchFamily="2" charset="2"/>
              </a:rPr>
              <a:t>brother</a:t>
            </a:r>
            <a:r>
              <a:rPr lang="nl-NL" i="1" dirty="0" smtClean="0">
                <a:sym typeface="Wingdings" panose="05000000000000000000" pitchFamily="2" charset="2"/>
              </a:rPr>
              <a:t>.</a:t>
            </a:r>
            <a:br>
              <a:rPr lang="nl-NL" i="1" dirty="0" smtClean="0">
                <a:sym typeface="Wingdings" panose="05000000000000000000" pitchFamily="2" charset="2"/>
              </a:rPr>
            </a:br>
            <a:r>
              <a:rPr lang="nl-NL" i="1" dirty="0" smtClean="0">
                <a:sym typeface="Wingdings" panose="05000000000000000000" pitchFamily="2" charset="2"/>
              </a:rPr>
              <a:t>But </a:t>
            </a:r>
            <a:r>
              <a:rPr lang="nl-NL" i="1" dirty="0" err="1" smtClean="0">
                <a:sym typeface="Wingdings" panose="05000000000000000000" pitchFamily="2" charset="2"/>
              </a:rPr>
              <a:t>my</a:t>
            </a:r>
            <a:r>
              <a:rPr lang="nl-NL" i="1" dirty="0" smtClean="0">
                <a:sym typeface="Wingdings" panose="05000000000000000000" pitchFamily="2" charset="2"/>
              </a:rPr>
              <a:t> </a:t>
            </a:r>
            <a:r>
              <a:rPr lang="nl-NL" i="1" dirty="0" err="1" smtClean="0">
                <a:sym typeface="Wingdings" panose="05000000000000000000" pitchFamily="2" charset="2"/>
              </a:rPr>
              <a:t>mother</a:t>
            </a:r>
            <a:r>
              <a:rPr lang="nl-NL" i="1" dirty="0" smtClean="0">
                <a:sym typeface="Wingdings" panose="05000000000000000000" pitchFamily="2" charset="2"/>
              </a:rPr>
              <a:t> is </a:t>
            </a:r>
            <a:r>
              <a:rPr lang="nl-NL" i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not</a:t>
            </a:r>
            <a:r>
              <a:rPr lang="nl-NL" i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as </a:t>
            </a:r>
            <a:r>
              <a:rPr lang="nl-NL" i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hilarious</a:t>
            </a:r>
            <a:r>
              <a:rPr lang="nl-NL" i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as </a:t>
            </a:r>
            <a:r>
              <a:rPr lang="nl-NL" i="1" dirty="0" err="1" smtClean="0">
                <a:sym typeface="Wingdings" panose="05000000000000000000" pitchFamily="2" charset="2"/>
              </a:rPr>
              <a:t>my</a:t>
            </a:r>
            <a:r>
              <a:rPr lang="nl-NL" i="1" dirty="0" smtClean="0">
                <a:sym typeface="Wingdings" panose="05000000000000000000" pitchFamily="2" charset="2"/>
              </a:rPr>
              <a:t> </a:t>
            </a:r>
            <a:r>
              <a:rPr lang="nl-NL" i="1" dirty="0" err="1" smtClean="0">
                <a:sym typeface="Wingdings" panose="05000000000000000000" pitchFamily="2" charset="2"/>
              </a:rPr>
              <a:t>father</a:t>
            </a:r>
            <a:r>
              <a:rPr lang="nl-NL" i="1" dirty="0" smtClean="0">
                <a:sym typeface="Wingdings" panose="05000000000000000000" pitchFamily="2" charset="2"/>
              </a:rPr>
              <a:t>.</a:t>
            </a:r>
          </a:p>
          <a:p>
            <a:r>
              <a:rPr lang="nl-NL" i="1" dirty="0" err="1" smtClean="0">
                <a:sym typeface="Wingdings" panose="05000000000000000000" pitchFamily="2" charset="2"/>
              </a:rPr>
              <a:t>This</a:t>
            </a:r>
            <a:r>
              <a:rPr lang="nl-NL" i="1" dirty="0" smtClean="0">
                <a:sym typeface="Wingdings" panose="05000000000000000000" pitchFamily="2" charset="2"/>
              </a:rPr>
              <a:t> </a:t>
            </a:r>
            <a:r>
              <a:rPr lang="nl-NL" i="1" dirty="0" err="1" smtClean="0">
                <a:sym typeface="Wingdings" panose="05000000000000000000" pitchFamily="2" charset="2"/>
              </a:rPr>
              <a:t>table</a:t>
            </a:r>
            <a:r>
              <a:rPr lang="nl-NL" i="1" dirty="0" smtClean="0">
                <a:sym typeface="Wingdings" panose="05000000000000000000" pitchFamily="2" charset="2"/>
              </a:rPr>
              <a:t> is </a:t>
            </a:r>
            <a:r>
              <a:rPr lang="nl-NL" i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as big as </a:t>
            </a:r>
            <a:r>
              <a:rPr lang="nl-NL" i="1" dirty="0" err="1" smtClean="0">
                <a:sym typeface="Wingdings" panose="05000000000000000000" pitchFamily="2" charset="2"/>
              </a:rPr>
              <a:t>that</a:t>
            </a:r>
            <a:r>
              <a:rPr lang="nl-NL" i="1" dirty="0" smtClean="0">
                <a:sym typeface="Wingdings" panose="05000000000000000000" pitchFamily="2" charset="2"/>
              </a:rPr>
              <a:t> </a:t>
            </a:r>
            <a:r>
              <a:rPr lang="nl-NL" i="1" dirty="0" err="1" smtClean="0">
                <a:sym typeface="Wingdings" panose="05000000000000000000" pitchFamily="2" charset="2"/>
              </a:rPr>
              <a:t>table</a:t>
            </a:r>
            <a:r>
              <a:rPr lang="nl-NL" i="1" dirty="0" smtClean="0">
                <a:sym typeface="Wingdings" panose="05000000000000000000" pitchFamily="2" charset="2"/>
              </a:rPr>
              <a:t>.</a:t>
            </a:r>
            <a:br>
              <a:rPr lang="nl-NL" i="1" dirty="0" smtClean="0">
                <a:sym typeface="Wingdings" panose="05000000000000000000" pitchFamily="2" charset="2"/>
              </a:rPr>
            </a:br>
            <a:r>
              <a:rPr lang="nl-NL" i="1" dirty="0" smtClean="0">
                <a:sym typeface="Wingdings" panose="05000000000000000000" pitchFamily="2" charset="2"/>
              </a:rPr>
              <a:t>But </a:t>
            </a:r>
            <a:r>
              <a:rPr lang="nl-NL" i="1" dirty="0" err="1" smtClean="0">
                <a:sym typeface="Wingdings" panose="05000000000000000000" pitchFamily="2" charset="2"/>
              </a:rPr>
              <a:t>this</a:t>
            </a:r>
            <a:r>
              <a:rPr lang="nl-NL" i="1" dirty="0" smtClean="0">
                <a:sym typeface="Wingdings" panose="05000000000000000000" pitchFamily="2" charset="2"/>
              </a:rPr>
              <a:t> </a:t>
            </a:r>
            <a:r>
              <a:rPr lang="nl-NL" i="1" dirty="0" err="1" smtClean="0">
                <a:sym typeface="Wingdings" panose="05000000000000000000" pitchFamily="2" charset="2"/>
              </a:rPr>
              <a:t>table</a:t>
            </a:r>
            <a:r>
              <a:rPr lang="nl-NL" i="1" dirty="0" smtClean="0">
                <a:sym typeface="Wingdings" panose="05000000000000000000" pitchFamily="2" charset="2"/>
              </a:rPr>
              <a:t> is </a:t>
            </a:r>
            <a:r>
              <a:rPr lang="nl-NL" i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not</a:t>
            </a:r>
            <a:r>
              <a:rPr lang="nl-NL" i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as small as </a:t>
            </a:r>
            <a:r>
              <a:rPr lang="nl-NL" i="1" dirty="0" err="1" smtClean="0">
                <a:sym typeface="Wingdings" panose="05000000000000000000" pitchFamily="2" charset="2"/>
              </a:rPr>
              <a:t>that</a:t>
            </a:r>
            <a:r>
              <a:rPr lang="nl-NL" i="1" dirty="0" smtClean="0">
                <a:sym typeface="Wingdings" panose="05000000000000000000" pitchFamily="2" charset="2"/>
              </a:rPr>
              <a:t> </a:t>
            </a:r>
            <a:r>
              <a:rPr lang="nl-NL" i="1" dirty="0" err="1" smtClean="0">
                <a:sym typeface="Wingdings" panose="05000000000000000000" pitchFamily="2" charset="2"/>
              </a:rPr>
              <a:t>table</a:t>
            </a:r>
            <a:r>
              <a:rPr lang="nl-NL" i="1" dirty="0" smtClean="0">
                <a:sym typeface="Wingdings" panose="05000000000000000000" pitchFamily="2" charset="2"/>
              </a:rPr>
              <a:t>.</a:t>
            </a:r>
            <a:endParaRPr lang="nl-NL" i="1" dirty="0" smtClean="0"/>
          </a:p>
        </p:txBody>
      </p:sp>
    </p:spTree>
    <p:extLst>
      <p:ext uri="{BB962C8B-B14F-4D97-AF65-F5344CB8AC3E}">
        <p14:creationId xmlns:p14="http://schemas.microsoft.com/office/powerpoint/2010/main" val="2893189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vergelijken</a:t>
            </a:r>
            <a:endParaRPr lang="nl-NL" dirty="0"/>
          </a:p>
        </p:txBody>
      </p:sp>
      <p:sp>
        <p:nvSpPr>
          <p:cNvPr id="3" name="Tekstvak 2"/>
          <p:cNvSpPr txBox="1"/>
          <p:nvPr/>
        </p:nvSpPr>
        <p:spPr>
          <a:xfrm>
            <a:off x="768096" y="1988840"/>
            <a:ext cx="740430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nl-NL" dirty="0" smtClean="0"/>
              <a:t>Één trede hoger:</a:t>
            </a:r>
            <a:br>
              <a:rPr lang="nl-NL" dirty="0" smtClean="0"/>
            </a:br>
            <a:r>
              <a:rPr lang="nl-NL" dirty="0" smtClean="0"/>
              <a:t>…+er dan …</a:t>
            </a:r>
            <a:r>
              <a:rPr lang="nl-NL" dirty="0" smtClean="0">
                <a:sym typeface="Wingdings" panose="05000000000000000000" pitchFamily="2" charset="2"/>
              </a:rPr>
              <a:t> …+er </a:t>
            </a:r>
            <a:r>
              <a:rPr lang="nl-NL" dirty="0" err="1" smtClean="0">
                <a:sym typeface="Wingdings" panose="05000000000000000000" pitchFamily="2" charset="2"/>
              </a:rPr>
              <a:t>than</a:t>
            </a:r>
            <a:r>
              <a:rPr lang="nl-NL" dirty="0" smtClean="0">
                <a:sym typeface="Wingdings" panose="05000000000000000000" pitchFamily="2" charset="2"/>
              </a:rPr>
              <a:t> …</a:t>
            </a:r>
            <a:br>
              <a:rPr lang="nl-NL" dirty="0" smtClean="0">
                <a:sym typeface="Wingdings" panose="05000000000000000000" pitchFamily="2" charset="2"/>
              </a:rPr>
            </a:br>
            <a:r>
              <a:rPr lang="nl-NL" dirty="0" smtClean="0">
                <a:sym typeface="Wingdings" panose="05000000000000000000" pitchFamily="2" charset="2"/>
              </a:rPr>
              <a:t>…+er dan …  more … </a:t>
            </a:r>
            <a:r>
              <a:rPr lang="nl-NL" dirty="0" err="1" smtClean="0">
                <a:sym typeface="Wingdings" panose="05000000000000000000" pitchFamily="2" charset="2"/>
              </a:rPr>
              <a:t>than</a:t>
            </a:r>
            <a:r>
              <a:rPr lang="nl-NL" dirty="0" smtClean="0">
                <a:sym typeface="Wingdings" panose="05000000000000000000" pitchFamily="2" charset="2"/>
              </a:rPr>
              <a:t> …</a:t>
            </a:r>
          </a:p>
          <a:p>
            <a:endParaRPr lang="nl-NL" dirty="0">
              <a:sym typeface="Wingdings" panose="05000000000000000000" pitchFamily="2" charset="2"/>
            </a:endParaRPr>
          </a:p>
          <a:p>
            <a:r>
              <a:rPr lang="nl-NL" dirty="0" smtClean="0">
                <a:sym typeface="Wingdings" panose="05000000000000000000" pitchFamily="2" charset="2"/>
              </a:rPr>
              <a:t>Het bijvoeglijk naamwoord verandert WEL van spelling!:</a:t>
            </a:r>
          </a:p>
          <a:p>
            <a:endParaRPr lang="nl-NL" dirty="0">
              <a:sym typeface="Wingdings" panose="05000000000000000000" pitchFamily="2" charset="2"/>
            </a:endParaRPr>
          </a:p>
          <a:p>
            <a:r>
              <a:rPr lang="nl-NL" u="sng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Bijvoeglijknaamwoorden met 1 lettergreep </a:t>
            </a:r>
            <a:r>
              <a:rPr lang="nl-NL" dirty="0" smtClean="0">
                <a:sym typeface="Wingdings" panose="05000000000000000000" pitchFamily="2" charset="2"/>
              </a:rPr>
              <a:t>(big, </a:t>
            </a:r>
            <a:r>
              <a:rPr lang="nl-NL" dirty="0" err="1" smtClean="0">
                <a:sym typeface="Wingdings" panose="05000000000000000000" pitchFamily="2" charset="2"/>
              </a:rPr>
              <a:t>quick</a:t>
            </a:r>
            <a:r>
              <a:rPr lang="nl-NL" dirty="0" smtClean="0">
                <a:sym typeface="Wingdings" panose="05000000000000000000" pitchFamily="2" charset="2"/>
              </a:rPr>
              <a:t>, smart, </a:t>
            </a:r>
            <a:r>
              <a:rPr lang="nl-NL" dirty="0" err="1" smtClean="0">
                <a:sym typeface="Wingdings" panose="05000000000000000000" pitchFamily="2" charset="2"/>
              </a:rPr>
              <a:t>nice</a:t>
            </a:r>
            <a:r>
              <a:rPr lang="nl-NL" dirty="0" smtClean="0">
                <a:sym typeface="Wingdings" panose="05000000000000000000" pitchFamily="2" charset="2"/>
              </a:rPr>
              <a:t>, </a:t>
            </a:r>
            <a:r>
              <a:rPr lang="nl-NL" dirty="0" err="1" smtClean="0">
                <a:sym typeface="Wingdings" panose="05000000000000000000" pitchFamily="2" charset="2"/>
              </a:rPr>
              <a:t>old</a:t>
            </a:r>
            <a:r>
              <a:rPr lang="nl-NL" dirty="0" smtClean="0">
                <a:sym typeface="Wingdings" panose="05000000000000000000" pitchFamily="2" charset="2"/>
              </a:rPr>
              <a:t>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>
                <a:sym typeface="Wingdings" panose="05000000000000000000" pitchFamily="2" charset="2"/>
              </a:rPr>
              <a:t>Regelmatig: 			+er   </a:t>
            </a:r>
            <a:r>
              <a:rPr lang="nl-NL" i="1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older</a:t>
            </a:r>
            <a:r>
              <a:rPr lang="nl-NL" i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</a:t>
            </a:r>
            <a:r>
              <a:rPr lang="nl-NL" i="1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than</a:t>
            </a:r>
            <a:endParaRPr lang="nl-NL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>
                <a:sym typeface="Wingdings" panose="05000000000000000000" pitchFamily="2" charset="2"/>
              </a:rPr>
              <a:t>Als de spelling als volgt is: medeklinker, klinker, medeklinker: </a:t>
            </a:r>
            <a:br>
              <a:rPr lang="nl-NL" dirty="0" smtClean="0">
                <a:sym typeface="Wingdings" panose="05000000000000000000" pitchFamily="2" charset="2"/>
              </a:rPr>
            </a:br>
            <a:r>
              <a:rPr lang="nl-NL" dirty="0" smtClean="0">
                <a:sym typeface="Wingdings" panose="05000000000000000000" pitchFamily="2" charset="2"/>
              </a:rPr>
              <a:t>verdubbel de medeklinker +er</a:t>
            </a:r>
            <a:r>
              <a:rPr lang="nl-NL" dirty="0">
                <a:sym typeface="Wingdings" panose="05000000000000000000" pitchFamily="2" charset="2"/>
              </a:rPr>
              <a:t> </a:t>
            </a:r>
            <a:r>
              <a:rPr lang="nl-NL" dirty="0" smtClean="0">
                <a:sym typeface="Wingdings" panose="05000000000000000000" pitchFamily="2" charset="2"/>
              </a:rPr>
              <a:t>  </a:t>
            </a:r>
            <a:r>
              <a:rPr lang="nl-NL" i="1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big</a:t>
            </a:r>
            <a:r>
              <a:rPr lang="nl-NL" i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g</a:t>
            </a:r>
            <a:r>
              <a:rPr lang="nl-NL" i="1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er</a:t>
            </a:r>
            <a:r>
              <a:rPr lang="nl-NL" i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</a:t>
            </a:r>
            <a:r>
              <a:rPr lang="nl-NL" i="1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than</a:t>
            </a:r>
            <a:endParaRPr lang="nl-NL" i="1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>
                <a:sym typeface="Wingdings" panose="05000000000000000000" pitchFamily="2" charset="2"/>
              </a:rPr>
              <a:t>Als het eindigt op een -e: 	+r</a:t>
            </a:r>
            <a:r>
              <a:rPr lang="nl-NL" dirty="0">
                <a:sym typeface="Wingdings" panose="05000000000000000000" pitchFamily="2" charset="2"/>
              </a:rPr>
              <a:t> </a:t>
            </a:r>
            <a:r>
              <a:rPr lang="nl-NL" dirty="0" smtClean="0">
                <a:sym typeface="Wingdings" panose="05000000000000000000" pitchFamily="2" charset="2"/>
              </a:rPr>
              <a:t>  </a:t>
            </a:r>
            <a:r>
              <a:rPr lang="nl-NL" i="1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nicer</a:t>
            </a:r>
            <a:r>
              <a:rPr lang="nl-NL" i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</a:t>
            </a:r>
            <a:r>
              <a:rPr lang="nl-NL" i="1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than</a:t>
            </a:r>
            <a:endParaRPr lang="nl-NL" i="1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endParaRPr lang="nl-NL" dirty="0">
              <a:solidFill>
                <a:schemeClr val="accent1"/>
              </a:solidFill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783552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vergelijken</a:t>
            </a:r>
            <a:endParaRPr lang="nl-NL" dirty="0"/>
          </a:p>
        </p:txBody>
      </p:sp>
      <p:sp>
        <p:nvSpPr>
          <p:cNvPr id="3" name="Tekstvak 2"/>
          <p:cNvSpPr txBox="1"/>
          <p:nvPr/>
        </p:nvSpPr>
        <p:spPr>
          <a:xfrm>
            <a:off x="768096" y="1988840"/>
            <a:ext cx="740430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nl-NL" dirty="0" smtClean="0"/>
              <a:t>Één trede hoger:</a:t>
            </a:r>
            <a:br>
              <a:rPr lang="nl-NL" dirty="0" smtClean="0"/>
            </a:br>
            <a:r>
              <a:rPr lang="nl-NL" dirty="0" smtClean="0"/>
              <a:t>…+er dan …</a:t>
            </a:r>
            <a:r>
              <a:rPr lang="nl-NL" dirty="0" smtClean="0">
                <a:sym typeface="Wingdings" panose="05000000000000000000" pitchFamily="2" charset="2"/>
              </a:rPr>
              <a:t> …+er </a:t>
            </a:r>
            <a:r>
              <a:rPr lang="nl-NL" dirty="0" err="1" smtClean="0">
                <a:sym typeface="Wingdings" panose="05000000000000000000" pitchFamily="2" charset="2"/>
              </a:rPr>
              <a:t>than</a:t>
            </a:r>
            <a:r>
              <a:rPr lang="nl-NL" dirty="0" smtClean="0">
                <a:sym typeface="Wingdings" panose="05000000000000000000" pitchFamily="2" charset="2"/>
              </a:rPr>
              <a:t> …</a:t>
            </a:r>
            <a:br>
              <a:rPr lang="nl-NL" dirty="0" smtClean="0">
                <a:sym typeface="Wingdings" panose="05000000000000000000" pitchFamily="2" charset="2"/>
              </a:rPr>
            </a:br>
            <a:r>
              <a:rPr lang="nl-NL" dirty="0" smtClean="0">
                <a:sym typeface="Wingdings" panose="05000000000000000000" pitchFamily="2" charset="2"/>
              </a:rPr>
              <a:t>…+er dan …  more … </a:t>
            </a:r>
            <a:r>
              <a:rPr lang="nl-NL" dirty="0" err="1" smtClean="0">
                <a:sym typeface="Wingdings" panose="05000000000000000000" pitchFamily="2" charset="2"/>
              </a:rPr>
              <a:t>than</a:t>
            </a:r>
            <a:r>
              <a:rPr lang="nl-NL" dirty="0" smtClean="0">
                <a:sym typeface="Wingdings" panose="05000000000000000000" pitchFamily="2" charset="2"/>
              </a:rPr>
              <a:t> …</a:t>
            </a:r>
          </a:p>
          <a:p>
            <a:endParaRPr lang="nl-NL" dirty="0">
              <a:sym typeface="Wingdings" panose="05000000000000000000" pitchFamily="2" charset="2"/>
            </a:endParaRPr>
          </a:p>
          <a:p>
            <a:r>
              <a:rPr lang="nl-NL" dirty="0" smtClean="0">
                <a:sym typeface="Wingdings" panose="05000000000000000000" pitchFamily="2" charset="2"/>
              </a:rPr>
              <a:t>Het bijvoeglijk naamwoord verandert WEL van spelling!:</a:t>
            </a:r>
          </a:p>
          <a:p>
            <a:endParaRPr lang="nl-NL" dirty="0">
              <a:sym typeface="Wingdings" panose="05000000000000000000" pitchFamily="2" charset="2"/>
            </a:endParaRPr>
          </a:p>
          <a:p>
            <a:r>
              <a:rPr lang="nl-NL" u="sng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Bijvoeglijk naamwoorden met 2 lettergrepen die eindigen op –y/-er/-et</a:t>
            </a:r>
            <a:r>
              <a:rPr lang="nl-N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</a:t>
            </a:r>
            <a:r>
              <a:rPr lang="nl-NL" dirty="0" smtClean="0">
                <a:sym typeface="Wingdings" panose="05000000000000000000" pitchFamily="2" charset="2"/>
              </a:rPr>
              <a:t>(happy, clever, </a:t>
            </a:r>
            <a:r>
              <a:rPr lang="nl-NL" dirty="0" err="1" smtClean="0">
                <a:sym typeface="Wingdings" panose="05000000000000000000" pitchFamily="2" charset="2"/>
              </a:rPr>
              <a:t>quiet</a:t>
            </a:r>
            <a:r>
              <a:rPr lang="nl-NL" dirty="0" smtClean="0">
                <a:sym typeface="Wingdings" panose="05000000000000000000" pitchFamily="2" charset="2"/>
              </a:rPr>
              <a:t>, easy):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>
                <a:sym typeface="Wingdings" panose="05000000000000000000" pitchFamily="2" charset="2"/>
              </a:rPr>
              <a:t>Als het woord eindigt op een –y: 	+</a:t>
            </a:r>
            <a:r>
              <a:rPr lang="nl-NL" dirty="0" err="1" smtClean="0">
                <a:sym typeface="Wingdings" panose="05000000000000000000" pitchFamily="2" charset="2"/>
              </a:rPr>
              <a:t>ier</a:t>
            </a:r>
            <a:r>
              <a:rPr lang="nl-NL" dirty="0" smtClean="0">
                <a:sym typeface="Wingdings" panose="05000000000000000000" pitchFamily="2" charset="2"/>
              </a:rPr>
              <a:t>    </a:t>
            </a:r>
            <a:r>
              <a:rPr lang="nl-NL" i="1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funnier</a:t>
            </a:r>
            <a:r>
              <a:rPr lang="nl-NL" i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</a:t>
            </a:r>
            <a:r>
              <a:rPr lang="nl-NL" i="1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than</a:t>
            </a:r>
            <a:endParaRPr lang="nl-NL" i="1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>
                <a:sym typeface="Wingdings" panose="05000000000000000000" pitchFamily="2" charset="2"/>
              </a:rPr>
              <a:t>Als het woord eindigt op –er: 		+er    </a:t>
            </a:r>
            <a:r>
              <a:rPr lang="nl-NL" i="1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cleverer</a:t>
            </a:r>
            <a:r>
              <a:rPr lang="nl-NL" i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</a:t>
            </a:r>
            <a:r>
              <a:rPr lang="nl-NL" i="1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than</a:t>
            </a:r>
            <a:endParaRPr lang="nl-NL" i="1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ym typeface="Wingdings" panose="05000000000000000000" pitchFamily="2" charset="2"/>
              </a:rPr>
              <a:t>Als het woord eindigt op –</a:t>
            </a:r>
            <a:r>
              <a:rPr lang="nl-NL" dirty="0" smtClean="0">
                <a:sym typeface="Wingdings" panose="05000000000000000000" pitchFamily="2" charset="2"/>
              </a:rPr>
              <a:t>et: 		+</a:t>
            </a:r>
            <a:r>
              <a:rPr lang="nl-NL" dirty="0">
                <a:sym typeface="Wingdings" panose="05000000000000000000" pitchFamily="2" charset="2"/>
              </a:rPr>
              <a:t>er    </a:t>
            </a:r>
            <a:r>
              <a:rPr lang="nl-NL" i="1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quieter</a:t>
            </a:r>
            <a:r>
              <a:rPr lang="nl-NL" i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</a:t>
            </a:r>
            <a:r>
              <a:rPr lang="nl-NL" i="1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than</a:t>
            </a:r>
            <a:endParaRPr lang="nl-NL" i="1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endParaRPr lang="nl-NL" dirty="0">
              <a:solidFill>
                <a:schemeClr val="accent1"/>
              </a:solidFill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565260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vergelijken</a:t>
            </a:r>
            <a:endParaRPr lang="nl-NL" dirty="0"/>
          </a:p>
        </p:txBody>
      </p:sp>
      <p:sp>
        <p:nvSpPr>
          <p:cNvPr id="3" name="Tekstvak 2"/>
          <p:cNvSpPr txBox="1"/>
          <p:nvPr/>
        </p:nvSpPr>
        <p:spPr>
          <a:xfrm>
            <a:off x="768096" y="1988840"/>
            <a:ext cx="740430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nl-NL" dirty="0" smtClean="0"/>
              <a:t>Één trede hoger:</a:t>
            </a:r>
            <a:br>
              <a:rPr lang="nl-NL" dirty="0" smtClean="0"/>
            </a:br>
            <a:r>
              <a:rPr lang="nl-NL" dirty="0" smtClean="0"/>
              <a:t>…+er dan …</a:t>
            </a:r>
            <a:r>
              <a:rPr lang="nl-NL" dirty="0" smtClean="0">
                <a:sym typeface="Wingdings" panose="05000000000000000000" pitchFamily="2" charset="2"/>
              </a:rPr>
              <a:t> …+er </a:t>
            </a:r>
            <a:r>
              <a:rPr lang="nl-NL" dirty="0" err="1" smtClean="0">
                <a:sym typeface="Wingdings" panose="05000000000000000000" pitchFamily="2" charset="2"/>
              </a:rPr>
              <a:t>than</a:t>
            </a:r>
            <a:r>
              <a:rPr lang="nl-NL" dirty="0" smtClean="0">
                <a:sym typeface="Wingdings" panose="05000000000000000000" pitchFamily="2" charset="2"/>
              </a:rPr>
              <a:t> …</a:t>
            </a:r>
            <a:br>
              <a:rPr lang="nl-NL" dirty="0" smtClean="0">
                <a:sym typeface="Wingdings" panose="05000000000000000000" pitchFamily="2" charset="2"/>
              </a:rPr>
            </a:br>
            <a:r>
              <a:rPr lang="nl-NL" dirty="0" smtClean="0">
                <a:sym typeface="Wingdings" panose="05000000000000000000" pitchFamily="2" charset="2"/>
              </a:rPr>
              <a:t>…+er dan …  more … </a:t>
            </a:r>
            <a:r>
              <a:rPr lang="nl-NL" dirty="0" err="1" smtClean="0">
                <a:sym typeface="Wingdings" panose="05000000000000000000" pitchFamily="2" charset="2"/>
              </a:rPr>
              <a:t>than</a:t>
            </a:r>
            <a:r>
              <a:rPr lang="nl-NL" dirty="0" smtClean="0">
                <a:sym typeface="Wingdings" panose="05000000000000000000" pitchFamily="2" charset="2"/>
              </a:rPr>
              <a:t> …</a:t>
            </a:r>
          </a:p>
          <a:p>
            <a:endParaRPr lang="nl-NL" dirty="0">
              <a:sym typeface="Wingdings" panose="05000000000000000000" pitchFamily="2" charset="2"/>
            </a:endParaRPr>
          </a:p>
          <a:p>
            <a:r>
              <a:rPr lang="nl-NL" dirty="0" smtClean="0">
                <a:sym typeface="Wingdings" panose="05000000000000000000" pitchFamily="2" charset="2"/>
              </a:rPr>
              <a:t>Het bijvoeglijk naamwoord verandert WEL van spelling!:</a:t>
            </a:r>
          </a:p>
          <a:p>
            <a:endParaRPr lang="nl-NL" dirty="0">
              <a:sym typeface="Wingdings" panose="05000000000000000000" pitchFamily="2" charset="2"/>
            </a:endParaRPr>
          </a:p>
          <a:p>
            <a:r>
              <a:rPr lang="nl-NL" u="sng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Bijvoeglijk naamwoorden met 2 of meer lettergrepen </a:t>
            </a:r>
            <a:r>
              <a:rPr lang="nl-NL" dirty="0" smtClean="0">
                <a:sym typeface="Wingdings" panose="05000000000000000000" pitchFamily="2" charset="2"/>
              </a:rPr>
              <a:t>(</a:t>
            </a:r>
            <a:r>
              <a:rPr lang="nl-NL" dirty="0" err="1" smtClean="0">
                <a:sym typeface="Wingdings" panose="05000000000000000000" pitchFamily="2" charset="2"/>
              </a:rPr>
              <a:t>beautiful</a:t>
            </a:r>
            <a:r>
              <a:rPr lang="nl-NL" dirty="0" smtClean="0">
                <a:sym typeface="Wingdings" panose="05000000000000000000" pitchFamily="2" charset="2"/>
              </a:rPr>
              <a:t>, </a:t>
            </a:r>
            <a:r>
              <a:rPr lang="nl-NL" dirty="0" err="1" smtClean="0">
                <a:sym typeface="Wingdings" panose="05000000000000000000" pitchFamily="2" charset="2"/>
              </a:rPr>
              <a:t>handsome</a:t>
            </a:r>
            <a:r>
              <a:rPr lang="nl-NL" dirty="0" smtClean="0">
                <a:sym typeface="Wingdings" panose="05000000000000000000" pitchFamily="2" charset="2"/>
              </a:rPr>
              <a:t>, intelligent, </a:t>
            </a:r>
            <a:r>
              <a:rPr lang="nl-NL" dirty="0" err="1" smtClean="0">
                <a:sym typeface="Wingdings" panose="05000000000000000000" pitchFamily="2" charset="2"/>
              </a:rPr>
              <a:t>hilarious</a:t>
            </a:r>
            <a:r>
              <a:rPr lang="nl-NL" dirty="0" smtClean="0">
                <a:sym typeface="Wingdings" panose="05000000000000000000" pitchFamily="2" charset="2"/>
              </a:rPr>
              <a:t>, </a:t>
            </a:r>
            <a:r>
              <a:rPr lang="nl-NL" dirty="0" err="1" smtClean="0">
                <a:sym typeface="Wingdings" panose="05000000000000000000" pitchFamily="2" charset="2"/>
              </a:rPr>
              <a:t>enormous</a:t>
            </a:r>
            <a:r>
              <a:rPr lang="nl-NL" dirty="0" smtClean="0">
                <a:sym typeface="Wingdings" panose="05000000000000000000" pitchFamily="2" charset="2"/>
              </a:rPr>
              <a:t>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ym typeface="Wingdings" panose="05000000000000000000" pitchFamily="2" charset="2"/>
              </a:rPr>
              <a:t>Als het woord 2 lettergrepen heeft, maar niet eindigt op –y/-er/-et: 	</a:t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dirty="0" smtClean="0">
                <a:sym typeface="Wingdings" panose="05000000000000000000" pitchFamily="2" charset="2"/>
              </a:rPr>
              <a:t>more </a:t>
            </a:r>
            <a:r>
              <a:rPr lang="nl-NL" dirty="0">
                <a:sym typeface="Wingdings" panose="05000000000000000000" pitchFamily="2" charset="2"/>
              </a:rPr>
              <a:t>+ bijvoeglijk naamwoord    </a:t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i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more boring </a:t>
            </a:r>
            <a:r>
              <a:rPr lang="nl-NL" i="1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than</a:t>
            </a:r>
            <a:endParaRPr lang="nl-NL" i="1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>
                <a:sym typeface="Wingdings" panose="05000000000000000000" pitchFamily="2" charset="2"/>
              </a:rPr>
              <a:t>Als het meer lettergrepen heeft: 	more + bijvoeglijk naamwoord</a:t>
            </a:r>
            <a:br>
              <a:rPr lang="nl-NL" dirty="0" smtClean="0">
                <a:sym typeface="Wingdings" panose="05000000000000000000" pitchFamily="2" charset="2"/>
              </a:rPr>
            </a:br>
            <a:r>
              <a:rPr lang="nl-NL" i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more intelligent </a:t>
            </a:r>
            <a:r>
              <a:rPr lang="nl-NL" i="1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than</a:t>
            </a:r>
            <a:endParaRPr lang="nl-NL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96171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vergelijken</a:t>
            </a:r>
            <a:endParaRPr lang="nl-NL" dirty="0"/>
          </a:p>
        </p:txBody>
      </p:sp>
      <p:sp>
        <p:nvSpPr>
          <p:cNvPr id="3" name="Tekstvak 2"/>
          <p:cNvSpPr txBox="1"/>
          <p:nvPr/>
        </p:nvSpPr>
        <p:spPr>
          <a:xfrm>
            <a:off x="768096" y="1988840"/>
            <a:ext cx="740430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De hoogste trede:</a:t>
            </a:r>
            <a:br>
              <a:rPr lang="nl-NL" dirty="0" smtClean="0"/>
            </a:br>
            <a:r>
              <a:rPr lang="nl-NL" dirty="0" smtClean="0"/>
              <a:t>de/het …+</a:t>
            </a:r>
            <a:r>
              <a:rPr lang="nl-NL" dirty="0" err="1" smtClean="0"/>
              <a:t>ste</a:t>
            </a:r>
            <a:r>
              <a:rPr lang="nl-NL" dirty="0" smtClean="0"/>
              <a:t> </a:t>
            </a:r>
            <a:r>
              <a:rPr lang="nl-NL" dirty="0" smtClean="0">
                <a:sym typeface="Wingdings" panose="05000000000000000000" pitchFamily="2" charset="2"/>
              </a:rPr>
              <a:t> </a:t>
            </a:r>
            <a:r>
              <a:rPr lang="nl-NL" dirty="0" err="1" smtClean="0">
                <a:sym typeface="Wingdings" panose="05000000000000000000" pitchFamily="2" charset="2"/>
              </a:rPr>
              <a:t>the</a:t>
            </a:r>
            <a:r>
              <a:rPr lang="nl-NL" dirty="0" smtClean="0">
                <a:sym typeface="Wingdings" panose="05000000000000000000" pitchFamily="2" charset="2"/>
              </a:rPr>
              <a:t> …+</a:t>
            </a:r>
            <a:r>
              <a:rPr lang="nl-NL" dirty="0" err="1" smtClean="0">
                <a:sym typeface="Wingdings" panose="05000000000000000000" pitchFamily="2" charset="2"/>
              </a:rPr>
              <a:t>est</a:t>
            </a:r>
            <a:r>
              <a:rPr lang="nl-NL" dirty="0" smtClean="0">
                <a:sym typeface="Wingdings" panose="05000000000000000000" pitchFamily="2" charset="2"/>
              </a:rPr>
              <a:t/>
            </a:r>
            <a:br>
              <a:rPr lang="nl-NL" dirty="0" smtClean="0">
                <a:sym typeface="Wingdings" panose="05000000000000000000" pitchFamily="2" charset="2"/>
              </a:rPr>
            </a:br>
            <a:r>
              <a:rPr lang="nl-NL" dirty="0"/>
              <a:t>de/het …+</a:t>
            </a:r>
            <a:r>
              <a:rPr lang="nl-NL" dirty="0" err="1"/>
              <a:t>ste</a:t>
            </a:r>
            <a:r>
              <a:rPr lang="nl-NL" dirty="0"/>
              <a:t> </a:t>
            </a:r>
            <a:r>
              <a:rPr lang="nl-NL" dirty="0" smtClean="0">
                <a:sym typeface="Wingdings" panose="05000000000000000000" pitchFamily="2" charset="2"/>
              </a:rPr>
              <a:t> </a:t>
            </a:r>
            <a:r>
              <a:rPr lang="nl-NL" dirty="0" err="1" smtClean="0">
                <a:sym typeface="Wingdings" panose="05000000000000000000" pitchFamily="2" charset="2"/>
              </a:rPr>
              <a:t>the</a:t>
            </a:r>
            <a:r>
              <a:rPr lang="nl-NL" dirty="0" smtClean="0">
                <a:sym typeface="Wingdings" panose="05000000000000000000" pitchFamily="2" charset="2"/>
              </a:rPr>
              <a:t> most …</a:t>
            </a:r>
          </a:p>
          <a:p>
            <a:endParaRPr lang="nl-NL" dirty="0">
              <a:sym typeface="Wingdings" panose="05000000000000000000" pitchFamily="2" charset="2"/>
            </a:endParaRPr>
          </a:p>
          <a:p>
            <a:r>
              <a:rPr lang="nl-NL" dirty="0" smtClean="0">
                <a:sym typeface="Wingdings" panose="05000000000000000000" pitchFamily="2" charset="2"/>
              </a:rPr>
              <a:t>Het bijvoeglijk naamwoord verandert WEL van spelling!:</a:t>
            </a:r>
          </a:p>
          <a:p>
            <a:endParaRPr lang="nl-NL" dirty="0">
              <a:sym typeface="Wingdings" panose="05000000000000000000" pitchFamily="2" charset="2"/>
            </a:endParaRPr>
          </a:p>
          <a:p>
            <a:r>
              <a:rPr lang="nl-NL" u="sng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Bijvoeglijk naamwoorden met 1 lettergreep</a:t>
            </a:r>
            <a:r>
              <a:rPr lang="nl-N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</a:t>
            </a:r>
            <a:r>
              <a:rPr lang="nl-NL" dirty="0" smtClean="0">
                <a:sym typeface="Wingdings" panose="05000000000000000000" pitchFamily="2" charset="2"/>
              </a:rPr>
              <a:t>(</a:t>
            </a:r>
            <a:r>
              <a:rPr lang="nl-NL" dirty="0" err="1" smtClean="0">
                <a:sym typeface="Wingdings" panose="05000000000000000000" pitchFamily="2" charset="2"/>
              </a:rPr>
              <a:t>old</a:t>
            </a:r>
            <a:r>
              <a:rPr lang="nl-NL" dirty="0" smtClean="0">
                <a:sym typeface="Wingdings" panose="05000000000000000000" pitchFamily="2" charset="2"/>
              </a:rPr>
              <a:t>, </a:t>
            </a:r>
            <a:r>
              <a:rPr lang="nl-NL" dirty="0" err="1" smtClean="0">
                <a:sym typeface="Wingdings" panose="05000000000000000000" pitchFamily="2" charset="2"/>
              </a:rPr>
              <a:t>cute</a:t>
            </a:r>
            <a:r>
              <a:rPr lang="nl-NL" dirty="0" smtClean="0">
                <a:sym typeface="Wingdings" panose="05000000000000000000" pitchFamily="2" charset="2"/>
              </a:rPr>
              <a:t>, small, big, cool):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ym typeface="Wingdings" panose="05000000000000000000" pitchFamily="2" charset="2"/>
              </a:rPr>
              <a:t>Regelmatig: 			</a:t>
            </a:r>
            <a:r>
              <a:rPr lang="nl-NL" dirty="0" err="1" smtClean="0">
                <a:sym typeface="Wingdings" panose="05000000000000000000" pitchFamily="2" charset="2"/>
              </a:rPr>
              <a:t>the</a:t>
            </a:r>
            <a:r>
              <a:rPr lang="nl-NL" dirty="0" smtClean="0">
                <a:sym typeface="Wingdings" panose="05000000000000000000" pitchFamily="2" charset="2"/>
              </a:rPr>
              <a:t> …+</a:t>
            </a:r>
            <a:r>
              <a:rPr lang="nl-NL" dirty="0" err="1" smtClean="0">
                <a:sym typeface="Wingdings" panose="05000000000000000000" pitchFamily="2" charset="2"/>
              </a:rPr>
              <a:t>est</a:t>
            </a:r>
            <a:r>
              <a:rPr lang="nl-NL" dirty="0" smtClean="0">
                <a:sym typeface="Wingdings" panose="05000000000000000000" pitchFamily="2" charset="2"/>
              </a:rPr>
              <a:t>   </a:t>
            </a:r>
            <a:r>
              <a:rPr lang="nl-NL" i="1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the</a:t>
            </a:r>
            <a:r>
              <a:rPr lang="nl-NL" i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</a:t>
            </a:r>
            <a:r>
              <a:rPr lang="nl-NL" i="1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oldest</a:t>
            </a:r>
            <a:endParaRPr lang="nl-NL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ym typeface="Wingdings" panose="05000000000000000000" pitchFamily="2" charset="2"/>
              </a:rPr>
              <a:t>Als de spelling als volgt is: medeklinker, klinker, medeklinker: </a:t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dirty="0" err="1" smtClean="0">
                <a:sym typeface="Wingdings" panose="05000000000000000000" pitchFamily="2" charset="2"/>
              </a:rPr>
              <a:t>the</a:t>
            </a:r>
            <a:r>
              <a:rPr lang="nl-NL" dirty="0" smtClean="0">
                <a:sym typeface="Wingdings" panose="05000000000000000000" pitchFamily="2" charset="2"/>
              </a:rPr>
              <a:t> … verdubbel </a:t>
            </a:r>
            <a:r>
              <a:rPr lang="nl-NL" dirty="0">
                <a:sym typeface="Wingdings" panose="05000000000000000000" pitchFamily="2" charset="2"/>
              </a:rPr>
              <a:t>de medeklinker +</a:t>
            </a:r>
            <a:r>
              <a:rPr lang="nl-NL" dirty="0" err="1" smtClean="0">
                <a:sym typeface="Wingdings" panose="05000000000000000000" pitchFamily="2" charset="2"/>
              </a:rPr>
              <a:t>est</a:t>
            </a:r>
            <a:r>
              <a:rPr lang="nl-NL" dirty="0" smtClean="0">
                <a:sym typeface="Wingdings" panose="05000000000000000000" pitchFamily="2" charset="2"/>
              </a:rPr>
              <a:t>  </a:t>
            </a:r>
            <a:r>
              <a:rPr lang="nl-NL" i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</a:t>
            </a:r>
            <a:r>
              <a:rPr lang="nl-NL" i="1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the</a:t>
            </a:r>
            <a:r>
              <a:rPr lang="nl-NL" i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</a:t>
            </a:r>
            <a:r>
              <a:rPr lang="nl-NL" i="1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big</a:t>
            </a:r>
            <a:r>
              <a:rPr lang="nl-NL" i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g</a:t>
            </a:r>
            <a:r>
              <a:rPr lang="nl-NL" i="1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est</a:t>
            </a:r>
            <a:endParaRPr lang="nl-NL" i="1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ym typeface="Wingdings" panose="05000000000000000000" pitchFamily="2" charset="2"/>
              </a:rPr>
              <a:t>Als het eindigt op een -e: 	</a:t>
            </a:r>
            <a:r>
              <a:rPr lang="nl-NL" dirty="0" err="1" smtClean="0">
                <a:sym typeface="Wingdings" panose="05000000000000000000" pitchFamily="2" charset="2"/>
              </a:rPr>
              <a:t>the</a:t>
            </a:r>
            <a:r>
              <a:rPr lang="nl-NL" dirty="0" smtClean="0">
                <a:sym typeface="Wingdings" panose="05000000000000000000" pitchFamily="2" charset="2"/>
              </a:rPr>
              <a:t> …+st   </a:t>
            </a:r>
            <a:r>
              <a:rPr lang="nl-NL" i="1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the</a:t>
            </a:r>
            <a:r>
              <a:rPr lang="nl-NL" i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</a:t>
            </a:r>
            <a:r>
              <a:rPr lang="nl-NL" i="1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nicest</a:t>
            </a:r>
            <a:endParaRPr lang="nl-NL" i="1" dirty="0">
              <a:solidFill>
                <a:schemeClr val="accent1"/>
              </a:solidFill>
              <a:sym typeface="Wingdings" panose="05000000000000000000" pitchFamily="2" charset="2"/>
            </a:endParaRPr>
          </a:p>
        </p:txBody>
      </p:sp>
      <p:pic>
        <p:nvPicPr>
          <p:cNvPr id="4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404664"/>
            <a:ext cx="2691816" cy="1382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4766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vergelijken</a:t>
            </a:r>
            <a:endParaRPr lang="nl-NL" dirty="0"/>
          </a:p>
        </p:txBody>
      </p:sp>
      <p:sp>
        <p:nvSpPr>
          <p:cNvPr id="3" name="Tekstvak 2"/>
          <p:cNvSpPr txBox="1"/>
          <p:nvPr/>
        </p:nvSpPr>
        <p:spPr>
          <a:xfrm>
            <a:off x="768096" y="1988840"/>
            <a:ext cx="740430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De hoogste trede:</a:t>
            </a:r>
            <a:br>
              <a:rPr lang="nl-NL" dirty="0" smtClean="0"/>
            </a:br>
            <a:r>
              <a:rPr lang="nl-NL" dirty="0" smtClean="0"/>
              <a:t>de/het …+</a:t>
            </a:r>
            <a:r>
              <a:rPr lang="nl-NL" dirty="0" err="1" smtClean="0"/>
              <a:t>ste</a:t>
            </a:r>
            <a:r>
              <a:rPr lang="nl-NL" dirty="0" smtClean="0"/>
              <a:t> </a:t>
            </a:r>
            <a:r>
              <a:rPr lang="nl-NL" dirty="0" smtClean="0">
                <a:sym typeface="Wingdings" panose="05000000000000000000" pitchFamily="2" charset="2"/>
              </a:rPr>
              <a:t> </a:t>
            </a:r>
            <a:r>
              <a:rPr lang="nl-NL" dirty="0" err="1" smtClean="0">
                <a:sym typeface="Wingdings" panose="05000000000000000000" pitchFamily="2" charset="2"/>
              </a:rPr>
              <a:t>the</a:t>
            </a:r>
            <a:r>
              <a:rPr lang="nl-NL" dirty="0" smtClean="0">
                <a:sym typeface="Wingdings" panose="05000000000000000000" pitchFamily="2" charset="2"/>
              </a:rPr>
              <a:t> …+</a:t>
            </a:r>
            <a:r>
              <a:rPr lang="nl-NL" dirty="0" err="1" smtClean="0">
                <a:sym typeface="Wingdings" panose="05000000000000000000" pitchFamily="2" charset="2"/>
              </a:rPr>
              <a:t>est</a:t>
            </a:r>
            <a:r>
              <a:rPr lang="nl-NL" dirty="0" smtClean="0">
                <a:sym typeface="Wingdings" panose="05000000000000000000" pitchFamily="2" charset="2"/>
              </a:rPr>
              <a:t/>
            </a:r>
            <a:br>
              <a:rPr lang="nl-NL" dirty="0" smtClean="0">
                <a:sym typeface="Wingdings" panose="05000000000000000000" pitchFamily="2" charset="2"/>
              </a:rPr>
            </a:br>
            <a:r>
              <a:rPr lang="nl-NL" dirty="0"/>
              <a:t>de/het …+</a:t>
            </a:r>
            <a:r>
              <a:rPr lang="nl-NL" dirty="0" err="1"/>
              <a:t>ste</a:t>
            </a:r>
            <a:r>
              <a:rPr lang="nl-NL" dirty="0"/>
              <a:t> </a:t>
            </a:r>
            <a:r>
              <a:rPr lang="nl-NL" dirty="0" smtClean="0">
                <a:sym typeface="Wingdings" panose="05000000000000000000" pitchFamily="2" charset="2"/>
              </a:rPr>
              <a:t> </a:t>
            </a:r>
            <a:r>
              <a:rPr lang="nl-NL" dirty="0" err="1" smtClean="0">
                <a:sym typeface="Wingdings" panose="05000000000000000000" pitchFamily="2" charset="2"/>
              </a:rPr>
              <a:t>the</a:t>
            </a:r>
            <a:r>
              <a:rPr lang="nl-NL" dirty="0" smtClean="0">
                <a:sym typeface="Wingdings" panose="05000000000000000000" pitchFamily="2" charset="2"/>
              </a:rPr>
              <a:t> most …</a:t>
            </a:r>
          </a:p>
          <a:p>
            <a:endParaRPr lang="nl-NL" dirty="0">
              <a:sym typeface="Wingdings" panose="05000000000000000000" pitchFamily="2" charset="2"/>
            </a:endParaRPr>
          </a:p>
          <a:p>
            <a:r>
              <a:rPr lang="nl-NL" dirty="0" smtClean="0">
                <a:sym typeface="Wingdings" panose="05000000000000000000" pitchFamily="2" charset="2"/>
              </a:rPr>
              <a:t>Het bijvoeglijk naamwoord verandert WEL van spelling!:</a:t>
            </a:r>
          </a:p>
          <a:p>
            <a:endParaRPr lang="nl-NL" dirty="0">
              <a:sym typeface="Wingdings" panose="05000000000000000000" pitchFamily="2" charset="2"/>
            </a:endParaRPr>
          </a:p>
          <a:p>
            <a:r>
              <a:rPr lang="nl-NL" u="sng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Bijvoeglijk naamwoorden met 2 lettergrepen die eindigen op –y/-er/-et</a:t>
            </a:r>
            <a:r>
              <a:rPr lang="nl-NL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</a:t>
            </a:r>
            <a:r>
              <a:rPr lang="nl-NL" dirty="0">
                <a:sym typeface="Wingdings" panose="05000000000000000000" pitchFamily="2" charset="2"/>
              </a:rPr>
              <a:t>(happy, clever, </a:t>
            </a:r>
            <a:r>
              <a:rPr lang="nl-NL" dirty="0" err="1">
                <a:sym typeface="Wingdings" panose="05000000000000000000" pitchFamily="2" charset="2"/>
              </a:rPr>
              <a:t>quiet</a:t>
            </a:r>
            <a:r>
              <a:rPr lang="nl-NL" dirty="0">
                <a:sym typeface="Wingdings" panose="05000000000000000000" pitchFamily="2" charset="2"/>
              </a:rPr>
              <a:t>, easy):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ym typeface="Wingdings" panose="05000000000000000000" pitchFamily="2" charset="2"/>
              </a:rPr>
              <a:t>Als het woord eindigt op een –y: 	</a:t>
            </a:r>
            <a:r>
              <a:rPr lang="nl-NL" dirty="0" err="1" smtClean="0">
                <a:sym typeface="Wingdings" panose="05000000000000000000" pitchFamily="2" charset="2"/>
              </a:rPr>
              <a:t>the</a:t>
            </a:r>
            <a:r>
              <a:rPr lang="nl-NL" dirty="0" smtClean="0">
                <a:sym typeface="Wingdings" panose="05000000000000000000" pitchFamily="2" charset="2"/>
              </a:rPr>
              <a:t> …+</a:t>
            </a:r>
            <a:r>
              <a:rPr lang="nl-NL" dirty="0" err="1" smtClean="0">
                <a:sym typeface="Wingdings" panose="05000000000000000000" pitchFamily="2" charset="2"/>
              </a:rPr>
              <a:t>iest</a:t>
            </a:r>
            <a:r>
              <a:rPr lang="nl-NL" dirty="0" smtClean="0">
                <a:sym typeface="Wingdings" panose="05000000000000000000" pitchFamily="2" charset="2"/>
              </a:rPr>
              <a:t>   </a:t>
            </a:r>
            <a:r>
              <a:rPr lang="nl-NL" i="1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the</a:t>
            </a:r>
            <a:r>
              <a:rPr lang="nl-NL" i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</a:t>
            </a:r>
            <a:r>
              <a:rPr lang="nl-NL" i="1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funniest</a:t>
            </a:r>
            <a:endParaRPr lang="nl-NL" i="1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ym typeface="Wingdings" panose="05000000000000000000" pitchFamily="2" charset="2"/>
              </a:rPr>
              <a:t>Als het woord eindigt op –er: 		</a:t>
            </a:r>
            <a:r>
              <a:rPr lang="nl-NL" dirty="0" err="1" smtClean="0">
                <a:sym typeface="Wingdings" panose="05000000000000000000" pitchFamily="2" charset="2"/>
              </a:rPr>
              <a:t>the</a:t>
            </a:r>
            <a:r>
              <a:rPr lang="nl-NL" dirty="0" smtClean="0">
                <a:sym typeface="Wingdings" panose="05000000000000000000" pitchFamily="2" charset="2"/>
              </a:rPr>
              <a:t> …+</a:t>
            </a:r>
            <a:r>
              <a:rPr lang="nl-NL" dirty="0" err="1" smtClean="0">
                <a:sym typeface="Wingdings" panose="05000000000000000000" pitchFamily="2" charset="2"/>
              </a:rPr>
              <a:t>est</a:t>
            </a:r>
            <a:r>
              <a:rPr lang="nl-NL" dirty="0" smtClean="0">
                <a:sym typeface="Wingdings" panose="05000000000000000000" pitchFamily="2" charset="2"/>
              </a:rPr>
              <a:t>    </a:t>
            </a:r>
            <a:r>
              <a:rPr lang="nl-NL" i="1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the</a:t>
            </a:r>
            <a:r>
              <a:rPr lang="nl-NL" i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</a:t>
            </a:r>
            <a:r>
              <a:rPr lang="nl-NL" i="1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cleverest</a:t>
            </a:r>
            <a:endParaRPr lang="nl-NL" i="1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ym typeface="Wingdings" panose="05000000000000000000" pitchFamily="2" charset="2"/>
              </a:rPr>
              <a:t>Als het woord eindigt op –et: 		</a:t>
            </a:r>
            <a:r>
              <a:rPr lang="nl-NL" dirty="0" err="1" smtClean="0">
                <a:sym typeface="Wingdings" panose="05000000000000000000" pitchFamily="2" charset="2"/>
              </a:rPr>
              <a:t>the</a:t>
            </a:r>
            <a:r>
              <a:rPr lang="nl-NL" dirty="0" smtClean="0">
                <a:sym typeface="Wingdings" panose="05000000000000000000" pitchFamily="2" charset="2"/>
              </a:rPr>
              <a:t> …+</a:t>
            </a:r>
            <a:r>
              <a:rPr lang="nl-NL" dirty="0" err="1" smtClean="0">
                <a:sym typeface="Wingdings" panose="05000000000000000000" pitchFamily="2" charset="2"/>
              </a:rPr>
              <a:t>est</a:t>
            </a:r>
            <a:r>
              <a:rPr lang="nl-NL" dirty="0" smtClean="0">
                <a:sym typeface="Wingdings" panose="05000000000000000000" pitchFamily="2" charset="2"/>
              </a:rPr>
              <a:t>    </a:t>
            </a:r>
            <a:r>
              <a:rPr lang="nl-NL" i="1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the</a:t>
            </a:r>
            <a:r>
              <a:rPr lang="nl-NL" i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</a:t>
            </a:r>
            <a:r>
              <a:rPr lang="nl-NL" i="1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quietest</a:t>
            </a:r>
            <a:endParaRPr lang="nl-NL" i="1" dirty="0">
              <a:solidFill>
                <a:schemeClr val="accent1"/>
              </a:solidFill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35881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vergelijken</a:t>
            </a:r>
            <a:endParaRPr lang="nl-NL" dirty="0"/>
          </a:p>
        </p:txBody>
      </p:sp>
      <p:sp>
        <p:nvSpPr>
          <p:cNvPr id="3" name="Tekstvak 2"/>
          <p:cNvSpPr txBox="1"/>
          <p:nvPr/>
        </p:nvSpPr>
        <p:spPr>
          <a:xfrm>
            <a:off x="768096" y="1988840"/>
            <a:ext cx="740430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nl-NL" dirty="0"/>
              <a:t>De hoogste trede:</a:t>
            </a:r>
            <a:br>
              <a:rPr lang="nl-NL" dirty="0"/>
            </a:br>
            <a:r>
              <a:rPr lang="nl-NL" dirty="0"/>
              <a:t>de/het …+</a:t>
            </a:r>
            <a:r>
              <a:rPr lang="nl-NL" dirty="0" err="1"/>
              <a:t>ste</a:t>
            </a:r>
            <a:r>
              <a:rPr lang="nl-NL" dirty="0"/>
              <a:t> </a:t>
            </a:r>
            <a:r>
              <a:rPr lang="nl-NL" dirty="0">
                <a:sym typeface="Wingdings" panose="05000000000000000000" pitchFamily="2" charset="2"/>
              </a:rPr>
              <a:t> </a:t>
            </a:r>
            <a:r>
              <a:rPr lang="nl-NL" dirty="0" err="1">
                <a:sym typeface="Wingdings" panose="05000000000000000000" pitchFamily="2" charset="2"/>
              </a:rPr>
              <a:t>the</a:t>
            </a:r>
            <a:r>
              <a:rPr lang="nl-NL" dirty="0">
                <a:sym typeface="Wingdings" panose="05000000000000000000" pitchFamily="2" charset="2"/>
              </a:rPr>
              <a:t> …+</a:t>
            </a:r>
            <a:r>
              <a:rPr lang="nl-NL" dirty="0" err="1">
                <a:sym typeface="Wingdings" panose="05000000000000000000" pitchFamily="2" charset="2"/>
              </a:rPr>
              <a:t>est</a:t>
            </a:r>
            <a:r>
              <a:rPr lang="nl-NL" dirty="0">
                <a:sym typeface="Wingdings" panose="05000000000000000000" pitchFamily="2" charset="2"/>
              </a:rPr>
              <a:t/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dirty="0"/>
              <a:t>de/het …+</a:t>
            </a:r>
            <a:r>
              <a:rPr lang="nl-NL" dirty="0" err="1"/>
              <a:t>ste</a:t>
            </a:r>
            <a:r>
              <a:rPr lang="nl-NL" dirty="0"/>
              <a:t> </a:t>
            </a:r>
            <a:r>
              <a:rPr lang="nl-NL" dirty="0">
                <a:sym typeface="Wingdings" panose="05000000000000000000" pitchFamily="2" charset="2"/>
              </a:rPr>
              <a:t> </a:t>
            </a:r>
            <a:r>
              <a:rPr lang="nl-NL" dirty="0" err="1">
                <a:sym typeface="Wingdings" panose="05000000000000000000" pitchFamily="2" charset="2"/>
              </a:rPr>
              <a:t>the</a:t>
            </a:r>
            <a:r>
              <a:rPr lang="nl-NL" dirty="0">
                <a:sym typeface="Wingdings" panose="05000000000000000000" pitchFamily="2" charset="2"/>
              </a:rPr>
              <a:t> most …</a:t>
            </a:r>
          </a:p>
          <a:p>
            <a:endParaRPr lang="nl-NL" dirty="0">
              <a:sym typeface="Wingdings" panose="05000000000000000000" pitchFamily="2" charset="2"/>
            </a:endParaRPr>
          </a:p>
          <a:p>
            <a:r>
              <a:rPr lang="nl-NL" dirty="0">
                <a:sym typeface="Wingdings" panose="05000000000000000000" pitchFamily="2" charset="2"/>
              </a:rPr>
              <a:t>Het bijvoeglijk naamwoord verandert WEL van spelling!:</a:t>
            </a:r>
          </a:p>
          <a:p>
            <a:endParaRPr lang="nl-NL" dirty="0">
              <a:sym typeface="Wingdings" panose="05000000000000000000" pitchFamily="2" charset="2"/>
            </a:endParaRPr>
          </a:p>
          <a:p>
            <a:r>
              <a:rPr lang="nl-NL" u="sng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Bijvoeglijk naamwoorden met 2 of meer lettergrepen </a:t>
            </a:r>
            <a:r>
              <a:rPr lang="nl-NL" dirty="0" smtClean="0">
                <a:sym typeface="Wingdings" panose="05000000000000000000" pitchFamily="2" charset="2"/>
              </a:rPr>
              <a:t>(</a:t>
            </a:r>
            <a:r>
              <a:rPr lang="nl-NL" dirty="0" err="1" smtClean="0">
                <a:sym typeface="Wingdings" panose="05000000000000000000" pitchFamily="2" charset="2"/>
              </a:rPr>
              <a:t>beautiful</a:t>
            </a:r>
            <a:r>
              <a:rPr lang="nl-NL" dirty="0" smtClean="0">
                <a:sym typeface="Wingdings" panose="05000000000000000000" pitchFamily="2" charset="2"/>
              </a:rPr>
              <a:t>, </a:t>
            </a:r>
            <a:r>
              <a:rPr lang="nl-NL" dirty="0" err="1" smtClean="0">
                <a:sym typeface="Wingdings" panose="05000000000000000000" pitchFamily="2" charset="2"/>
              </a:rPr>
              <a:t>handsome</a:t>
            </a:r>
            <a:r>
              <a:rPr lang="nl-NL" dirty="0" smtClean="0">
                <a:sym typeface="Wingdings" panose="05000000000000000000" pitchFamily="2" charset="2"/>
              </a:rPr>
              <a:t>, intelligent, </a:t>
            </a:r>
            <a:r>
              <a:rPr lang="nl-NL" dirty="0" err="1" smtClean="0">
                <a:sym typeface="Wingdings" panose="05000000000000000000" pitchFamily="2" charset="2"/>
              </a:rPr>
              <a:t>hilarious</a:t>
            </a:r>
            <a:r>
              <a:rPr lang="nl-NL" dirty="0" smtClean="0">
                <a:sym typeface="Wingdings" panose="05000000000000000000" pitchFamily="2" charset="2"/>
              </a:rPr>
              <a:t>, </a:t>
            </a:r>
            <a:r>
              <a:rPr lang="nl-NL" dirty="0" err="1" smtClean="0">
                <a:sym typeface="Wingdings" panose="05000000000000000000" pitchFamily="2" charset="2"/>
              </a:rPr>
              <a:t>enormous</a:t>
            </a:r>
            <a:r>
              <a:rPr lang="nl-NL" dirty="0" smtClean="0">
                <a:sym typeface="Wingdings" panose="05000000000000000000" pitchFamily="2" charset="2"/>
              </a:rPr>
              <a:t>, boring):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>
                <a:sym typeface="Wingdings" panose="05000000000000000000" pitchFamily="2" charset="2"/>
              </a:rPr>
              <a:t>Als het woord 2 lettergrepen heeft, maar niet eindigt op –y/-er/-et: 	</a:t>
            </a:r>
            <a:br>
              <a:rPr lang="nl-NL" dirty="0" smtClean="0">
                <a:sym typeface="Wingdings" panose="05000000000000000000" pitchFamily="2" charset="2"/>
              </a:rPr>
            </a:br>
            <a:r>
              <a:rPr lang="nl-NL" dirty="0" err="1" smtClean="0">
                <a:sym typeface="Wingdings" panose="05000000000000000000" pitchFamily="2" charset="2"/>
              </a:rPr>
              <a:t>the</a:t>
            </a:r>
            <a:r>
              <a:rPr lang="nl-NL" dirty="0" smtClean="0">
                <a:sym typeface="Wingdings" panose="05000000000000000000" pitchFamily="2" charset="2"/>
              </a:rPr>
              <a:t> most + bijvoeglijk naamwoord    </a:t>
            </a:r>
            <a:br>
              <a:rPr lang="nl-NL" dirty="0" smtClean="0">
                <a:sym typeface="Wingdings" panose="05000000000000000000" pitchFamily="2" charset="2"/>
              </a:rPr>
            </a:br>
            <a:r>
              <a:rPr lang="nl-NL" i="1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the</a:t>
            </a:r>
            <a:r>
              <a:rPr lang="nl-NL" i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most boring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>
                <a:sym typeface="Wingdings" panose="05000000000000000000" pitchFamily="2" charset="2"/>
              </a:rPr>
              <a:t>Als het meer lettergrepen heeft: 	</a:t>
            </a:r>
            <a:r>
              <a:rPr lang="nl-NL" dirty="0" err="1" smtClean="0">
                <a:sym typeface="Wingdings" panose="05000000000000000000" pitchFamily="2" charset="2"/>
              </a:rPr>
              <a:t>the</a:t>
            </a:r>
            <a:r>
              <a:rPr lang="nl-NL" dirty="0" smtClean="0">
                <a:sym typeface="Wingdings" panose="05000000000000000000" pitchFamily="2" charset="2"/>
              </a:rPr>
              <a:t> most + bijvoeglijk naamwoord</a:t>
            </a:r>
            <a:br>
              <a:rPr lang="nl-NL" dirty="0" smtClean="0">
                <a:sym typeface="Wingdings" panose="05000000000000000000" pitchFamily="2" charset="2"/>
              </a:rPr>
            </a:br>
            <a:r>
              <a:rPr lang="nl-NL" i="1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the</a:t>
            </a:r>
            <a:r>
              <a:rPr lang="nl-NL" i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most intelligent</a:t>
            </a:r>
            <a:endParaRPr lang="nl-NL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935203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Who</a:t>
            </a:r>
            <a:r>
              <a:rPr lang="nl-NL" dirty="0"/>
              <a:t> – </a:t>
            </a:r>
            <a:r>
              <a:rPr lang="nl-NL" dirty="0" err="1"/>
              <a:t>which</a:t>
            </a:r>
            <a:r>
              <a:rPr lang="nl-NL" dirty="0"/>
              <a:t> – Ø </a:t>
            </a:r>
          </a:p>
        </p:txBody>
      </p:sp>
      <p:pic>
        <p:nvPicPr>
          <p:cNvPr id="6" name="Tijdelijke aanduiding voor inhoud 5" descr="... potter &lt;strong&gt;the boy who lived&lt;/strong&gt; wall decal quote $ 9 79 harry potter &lt;strong&gt;the boy&lt;/strong&gt;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350" y="2443020"/>
            <a:ext cx="7289800" cy="3708685"/>
          </a:xfrm>
        </p:spPr>
      </p:pic>
    </p:spTree>
    <p:extLst>
      <p:ext uri="{BB962C8B-B14F-4D97-AF65-F5344CB8AC3E}">
        <p14:creationId xmlns:p14="http://schemas.microsoft.com/office/powerpoint/2010/main" val="286772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Tegenwoordige tijd: present </a:t>
            </a:r>
            <a:r>
              <a:rPr lang="nl-NL" dirty="0" err="1" smtClean="0"/>
              <a:t>simple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Je gebruikt de Present Simple </a:t>
            </a:r>
            <a:r>
              <a:rPr lang="nl-NL" dirty="0"/>
              <a:t>als je iets altijd, nooit, vaak, soms, of regelmatig doet. </a:t>
            </a:r>
            <a:r>
              <a:rPr lang="nl-NL" i="1" dirty="0">
                <a:solidFill>
                  <a:schemeClr val="accent1"/>
                </a:solidFill>
              </a:rPr>
              <a:t>(gewoonte, rooster, hobby’s, routine</a:t>
            </a:r>
            <a:r>
              <a:rPr lang="nl-NL" i="1" dirty="0" smtClean="0">
                <a:solidFill>
                  <a:schemeClr val="accent1"/>
                </a:solidFill>
              </a:rPr>
              <a:t>)</a:t>
            </a:r>
          </a:p>
          <a:p>
            <a:r>
              <a:rPr lang="nl-NL" i="1" dirty="0" err="1" smtClean="0"/>
              <a:t>Chrissy</a:t>
            </a:r>
            <a:r>
              <a:rPr lang="nl-NL" i="1" dirty="0" smtClean="0"/>
              <a:t> </a:t>
            </a:r>
            <a:r>
              <a:rPr lang="nl-NL" i="1" dirty="0" err="1" smtClean="0"/>
              <a:t>and</a:t>
            </a:r>
            <a:r>
              <a:rPr lang="nl-NL" i="1" dirty="0" smtClean="0"/>
              <a:t> Eric </a:t>
            </a:r>
            <a:r>
              <a:rPr lang="nl-NL" i="1" dirty="0" err="1" smtClean="0">
                <a:solidFill>
                  <a:schemeClr val="accent1"/>
                </a:solidFill>
              </a:rPr>
              <a:t>play</a:t>
            </a:r>
            <a:r>
              <a:rPr lang="nl-NL" i="1" dirty="0" smtClean="0"/>
              <a:t> tennis on </a:t>
            </a:r>
            <a:r>
              <a:rPr lang="nl-NL" i="1" dirty="0" err="1" smtClean="0"/>
              <a:t>Saturdays</a:t>
            </a:r>
            <a:r>
              <a:rPr lang="nl-NL" i="1" dirty="0" smtClean="0"/>
              <a:t>.</a:t>
            </a:r>
            <a:br>
              <a:rPr lang="nl-NL" i="1" dirty="0" smtClean="0"/>
            </a:br>
            <a:endParaRPr lang="nl-NL" i="1" dirty="0"/>
          </a:p>
          <a:p>
            <a:r>
              <a:rPr lang="nl-NL" dirty="0"/>
              <a:t>Je gebruikt de Present Simple ook als je een feit of mening deelt. </a:t>
            </a:r>
            <a:br>
              <a:rPr lang="nl-NL" dirty="0"/>
            </a:br>
            <a:r>
              <a:rPr lang="nl-NL" i="1" dirty="0">
                <a:solidFill>
                  <a:schemeClr val="accent1"/>
                </a:solidFill>
              </a:rPr>
              <a:t>(feiten, meningen, gevoelens</a:t>
            </a:r>
            <a:r>
              <a:rPr lang="nl-NL" i="1" dirty="0" smtClean="0">
                <a:solidFill>
                  <a:schemeClr val="accent1"/>
                </a:solidFill>
              </a:rPr>
              <a:t>)</a:t>
            </a:r>
          </a:p>
          <a:p>
            <a:r>
              <a:rPr lang="nl-NL" i="1" dirty="0" smtClean="0"/>
              <a:t>I </a:t>
            </a:r>
            <a:r>
              <a:rPr lang="nl-NL" i="1" dirty="0" err="1" smtClean="0"/>
              <a:t>really</a:t>
            </a:r>
            <a:r>
              <a:rPr lang="nl-NL" i="1" dirty="0" smtClean="0"/>
              <a:t> </a:t>
            </a:r>
            <a:r>
              <a:rPr lang="nl-NL" i="1" dirty="0" smtClean="0">
                <a:solidFill>
                  <a:schemeClr val="accent1"/>
                </a:solidFill>
              </a:rPr>
              <a:t>like</a:t>
            </a:r>
            <a:r>
              <a:rPr lang="nl-NL" i="1" dirty="0" smtClean="0"/>
              <a:t> </a:t>
            </a:r>
            <a:r>
              <a:rPr lang="nl-NL" i="1" dirty="0" err="1" smtClean="0"/>
              <a:t>the</a:t>
            </a:r>
            <a:r>
              <a:rPr lang="nl-NL" i="1" dirty="0" smtClean="0"/>
              <a:t> </a:t>
            </a:r>
            <a:r>
              <a:rPr lang="nl-NL" i="1" dirty="0" err="1" smtClean="0"/>
              <a:t>latest</a:t>
            </a:r>
            <a:r>
              <a:rPr lang="nl-NL" i="1" dirty="0" smtClean="0"/>
              <a:t> Taylor Swift song.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6149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Who</a:t>
            </a:r>
            <a:r>
              <a:rPr lang="nl-NL" dirty="0" smtClean="0"/>
              <a:t> – </a:t>
            </a:r>
            <a:r>
              <a:rPr lang="nl-NL" dirty="0" err="1" smtClean="0"/>
              <a:t>which</a:t>
            </a:r>
            <a:r>
              <a:rPr lang="nl-NL" dirty="0" smtClean="0"/>
              <a:t> – Ø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Als je duidelijk wilt maken over wie of wat je het hebt, of extra informatie over iets/iemand wilt geven, kun je een </a:t>
            </a:r>
            <a:r>
              <a:rPr lang="nl-NL" dirty="0" smtClean="0">
                <a:solidFill>
                  <a:schemeClr val="accent1"/>
                </a:solidFill>
              </a:rPr>
              <a:t>betrekkelijk voornaamwoord </a:t>
            </a:r>
            <a:r>
              <a:rPr lang="nl-NL" dirty="0" smtClean="0"/>
              <a:t>gebruiken. </a:t>
            </a:r>
          </a:p>
          <a:p>
            <a:r>
              <a:rPr lang="nl-NL" dirty="0" smtClean="0"/>
              <a:t>In het Nederlands doen we dit ook: </a:t>
            </a:r>
            <a:r>
              <a:rPr lang="nl-NL" i="1" dirty="0" smtClean="0"/>
              <a:t>Ik vind het meisje </a:t>
            </a:r>
            <a:r>
              <a:rPr lang="nl-NL" i="1" u="sng" dirty="0" smtClean="0">
                <a:solidFill>
                  <a:schemeClr val="accent1"/>
                </a:solidFill>
              </a:rPr>
              <a:t>dat </a:t>
            </a:r>
            <a:r>
              <a:rPr lang="nl-NL" i="1" u="sng" dirty="0" smtClean="0"/>
              <a:t>daar staat</a:t>
            </a:r>
            <a:r>
              <a:rPr lang="nl-NL" i="1" dirty="0" smtClean="0"/>
              <a:t> erg leuk.</a:t>
            </a:r>
            <a:r>
              <a:rPr lang="nl-NL" dirty="0" smtClean="0"/>
              <a:t> In het stukje ‘dat daar staat’ geef je aan welk meisje je bedoelt.</a:t>
            </a:r>
          </a:p>
          <a:p>
            <a:r>
              <a:rPr lang="nl-NL" dirty="0" smtClean="0"/>
              <a:t>In het Engels gebruik je dan de betrekkelijke voornaamwoorden </a:t>
            </a:r>
            <a:r>
              <a:rPr lang="nl-NL" dirty="0" smtClean="0">
                <a:solidFill>
                  <a:schemeClr val="accent1"/>
                </a:solidFill>
              </a:rPr>
              <a:t>‘</a:t>
            </a:r>
            <a:r>
              <a:rPr lang="nl-NL" dirty="0" err="1" smtClean="0">
                <a:solidFill>
                  <a:schemeClr val="accent1"/>
                </a:solidFill>
              </a:rPr>
              <a:t>who</a:t>
            </a:r>
            <a:r>
              <a:rPr lang="nl-NL" dirty="0" smtClean="0">
                <a:solidFill>
                  <a:schemeClr val="accent1"/>
                </a:solidFill>
              </a:rPr>
              <a:t>’ </a:t>
            </a:r>
            <a:r>
              <a:rPr lang="nl-NL" dirty="0" smtClean="0"/>
              <a:t>en </a:t>
            </a:r>
            <a:r>
              <a:rPr lang="nl-NL" dirty="0" smtClean="0">
                <a:solidFill>
                  <a:schemeClr val="accent1"/>
                </a:solidFill>
              </a:rPr>
              <a:t>‘</a:t>
            </a:r>
            <a:r>
              <a:rPr lang="nl-NL" dirty="0" err="1" smtClean="0">
                <a:solidFill>
                  <a:schemeClr val="accent1"/>
                </a:solidFill>
              </a:rPr>
              <a:t>which</a:t>
            </a:r>
            <a:r>
              <a:rPr lang="nl-NL" dirty="0" smtClean="0">
                <a:solidFill>
                  <a:schemeClr val="accent1"/>
                </a:solidFill>
              </a:rPr>
              <a:t>’</a:t>
            </a:r>
            <a:r>
              <a:rPr lang="nl-NL" dirty="0" smtClean="0"/>
              <a:t>.</a:t>
            </a:r>
            <a:r>
              <a:rPr lang="nl-NL" dirty="0" smtClean="0">
                <a:solidFill>
                  <a:schemeClr val="accent1"/>
                </a:solidFill>
              </a:rPr>
              <a:t> </a:t>
            </a:r>
            <a:r>
              <a:rPr lang="nl-NL" dirty="0" smtClean="0"/>
              <a:t>Soms mag je het betrekkelijk voornaamwoord ook weglaten.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53260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Who</a:t>
            </a:r>
            <a:r>
              <a:rPr lang="nl-NL" dirty="0" smtClean="0"/>
              <a:t> – </a:t>
            </a:r>
            <a:r>
              <a:rPr lang="nl-NL" dirty="0" err="1" smtClean="0"/>
              <a:t>which</a:t>
            </a:r>
            <a:r>
              <a:rPr lang="nl-NL" dirty="0" smtClean="0"/>
              <a:t> – Ø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68096" y="2060848"/>
            <a:ext cx="7290055" cy="4023360"/>
          </a:xfrm>
        </p:spPr>
        <p:txBody>
          <a:bodyPr/>
          <a:lstStyle/>
          <a:p>
            <a:r>
              <a:rPr lang="nl-NL" dirty="0" smtClean="0"/>
              <a:t>Je gebruikt ‘</a:t>
            </a:r>
            <a:r>
              <a:rPr lang="nl-NL" dirty="0" err="1" smtClean="0"/>
              <a:t>who</a:t>
            </a:r>
            <a:r>
              <a:rPr lang="nl-NL" dirty="0" smtClean="0"/>
              <a:t>’ bij personen:</a:t>
            </a:r>
            <a:br>
              <a:rPr lang="nl-NL" dirty="0" smtClean="0"/>
            </a:br>
            <a:r>
              <a:rPr lang="nl-NL" i="1" dirty="0" smtClean="0">
                <a:solidFill>
                  <a:schemeClr val="accent1"/>
                </a:solidFill>
              </a:rPr>
              <a:t>Tom</a:t>
            </a:r>
            <a:r>
              <a:rPr lang="nl-NL" i="1" dirty="0" smtClean="0"/>
              <a:t> is a boy </a:t>
            </a:r>
            <a:r>
              <a:rPr lang="nl-NL" i="1" dirty="0" err="1" smtClean="0">
                <a:solidFill>
                  <a:schemeClr val="accent1"/>
                </a:solidFill>
              </a:rPr>
              <a:t>who</a:t>
            </a:r>
            <a:r>
              <a:rPr lang="nl-NL" i="1" dirty="0" smtClean="0"/>
              <a:t> </a:t>
            </a:r>
            <a:r>
              <a:rPr lang="nl-NL" i="1" dirty="0" err="1" smtClean="0"/>
              <a:t>likes</a:t>
            </a:r>
            <a:r>
              <a:rPr lang="nl-NL" i="1" dirty="0" smtClean="0"/>
              <a:t> </a:t>
            </a:r>
            <a:r>
              <a:rPr lang="nl-NL" i="1" dirty="0" err="1" smtClean="0"/>
              <a:t>to</a:t>
            </a:r>
            <a:r>
              <a:rPr lang="nl-NL" i="1" dirty="0" smtClean="0"/>
              <a:t> have </a:t>
            </a:r>
            <a:r>
              <a:rPr lang="nl-NL" i="1" dirty="0" err="1" smtClean="0"/>
              <a:t>fun</a:t>
            </a:r>
            <a:r>
              <a:rPr lang="nl-NL" i="1" dirty="0" smtClean="0"/>
              <a:t>.</a:t>
            </a:r>
            <a:endParaRPr lang="nl-NL" i="1" dirty="0"/>
          </a:p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Je gebruikt ‘</a:t>
            </a:r>
            <a:r>
              <a:rPr lang="nl-NL" dirty="0" err="1" smtClean="0"/>
              <a:t>which</a:t>
            </a:r>
            <a:r>
              <a:rPr lang="nl-NL" dirty="0" smtClean="0"/>
              <a:t>’ bij dingen:</a:t>
            </a:r>
            <a:br>
              <a:rPr lang="nl-NL" dirty="0" smtClean="0"/>
            </a:br>
            <a:r>
              <a:rPr lang="nl-NL" i="1" dirty="0" smtClean="0">
                <a:solidFill>
                  <a:schemeClr val="accent1"/>
                </a:solidFill>
              </a:rPr>
              <a:t>The Netherlands </a:t>
            </a:r>
            <a:r>
              <a:rPr lang="nl-NL" i="1" dirty="0" smtClean="0"/>
              <a:t>is a small country </a:t>
            </a:r>
            <a:r>
              <a:rPr lang="nl-NL" i="1" dirty="0" err="1" smtClean="0">
                <a:solidFill>
                  <a:schemeClr val="accent1"/>
                </a:solidFill>
              </a:rPr>
              <a:t>which</a:t>
            </a:r>
            <a:r>
              <a:rPr lang="nl-NL" i="1" dirty="0" smtClean="0"/>
              <a:t> lies next </a:t>
            </a:r>
            <a:r>
              <a:rPr lang="nl-NL" i="1" dirty="0" err="1" smtClean="0"/>
              <a:t>to</a:t>
            </a:r>
            <a:r>
              <a:rPr lang="nl-NL" i="1" dirty="0" smtClean="0"/>
              <a:t> Germany.</a:t>
            </a:r>
          </a:p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Je </a:t>
            </a:r>
            <a:r>
              <a:rPr lang="nl-NL" dirty="0" smtClean="0">
                <a:solidFill>
                  <a:srgbClr val="FF0000"/>
                </a:solidFill>
              </a:rPr>
              <a:t>mag</a:t>
            </a:r>
            <a:r>
              <a:rPr lang="nl-NL" dirty="0" smtClean="0"/>
              <a:t> </a:t>
            </a:r>
            <a:r>
              <a:rPr lang="nl-NL" dirty="0" err="1" smtClean="0">
                <a:solidFill>
                  <a:schemeClr val="accent1"/>
                </a:solidFill>
              </a:rPr>
              <a:t>who</a:t>
            </a:r>
            <a:r>
              <a:rPr lang="nl-NL" dirty="0" smtClean="0">
                <a:solidFill>
                  <a:schemeClr val="accent1"/>
                </a:solidFill>
              </a:rPr>
              <a:t> en </a:t>
            </a:r>
            <a:r>
              <a:rPr lang="nl-NL" dirty="0" err="1" smtClean="0">
                <a:solidFill>
                  <a:schemeClr val="accent1"/>
                </a:solidFill>
              </a:rPr>
              <a:t>which</a:t>
            </a:r>
            <a:r>
              <a:rPr lang="nl-NL" dirty="0" smtClean="0">
                <a:solidFill>
                  <a:schemeClr val="accent1"/>
                </a:solidFill>
              </a:rPr>
              <a:t> weglaten </a:t>
            </a:r>
            <a:r>
              <a:rPr lang="nl-NL" dirty="0" smtClean="0"/>
              <a:t>als het ding/de persoon waar je extra informatie over geeft </a:t>
            </a:r>
            <a:r>
              <a:rPr lang="nl-NL" dirty="0" smtClean="0">
                <a:solidFill>
                  <a:schemeClr val="accent1"/>
                </a:solidFill>
              </a:rPr>
              <a:t>NIET het onderwerp is in de bijzin</a:t>
            </a:r>
            <a:r>
              <a:rPr lang="nl-NL" dirty="0" smtClean="0"/>
              <a:t>:</a:t>
            </a:r>
            <a:br>
              <a:rPr lang="nl-NL" dirty="0" smtClean="0"/>
            </a:br>
            <a:r>
              <a:rPr lang="nl-NL" i="1" dirty="0" err="1" smtClean="0"/>
              <a:t>They</a:t>
            </a:r>
            <a:r>
              <a:rPr lang="nl-NL" i="1" dirty="0" smtClean="0"/>
              <a:t> are </a:t>
            </a:r>
            <a:r>
              <a:rPr lang="nl-NL" i="1" dirty="0" err="1" smtClean="0"/>
              <a:t>talking</a:t>
            </a:r>
            <a:r>
              <a:rPr lang="nl-NL" i="1" dirty="0" smtClean="0"/>
              <a:t> </a:t>
            </a:r>
            <a:r>
              <a:rPr lang="nl-NL" i="1" dirty="0" err="1" smtClean="0"/>
              <a:t>to</a:t>
            </a:r>
            <a:r>
              <a:rPr lang="nl-NL" i="1" dirty="0" smtClean="0"/>
              <a:t> </a:t>
            </a:r>
            <a:r>
              <a:rPr lang="nl-NL" i="1" dirty="0" err="1" smtClean="0">
                <a:solidFill>
                  <a:schemeClr val="accent1"/>
                </a:solidFill>
              </a:rPr>
              <a:t>somebody</a:t>
            </a:r>
            <a:r>
              <a:rPr lang="nl-NL" i="1" dirty="0">
                <a:solidFill>
                  <a:schemeClr val="accent1"/>
                </a:solidFill>
              </a:rPr>
              <a:t> </a:t>
            </a:r>
            <a:r>
              <a:rPr lang="nl-NL" i="1" dirty="0" smtClean="0">
                <a:solidFill>
                  <a:schemeClr val="accent1"/>
                </a:solidFill>
              </a:rPr>
              <a:t>Ø </a:t>
            </a:r>
            <a:r>
              <a:rPr lang="nl-NL" i="1" u="sng" dirty="0" smtClean="0">
                <a:solidFill>
                  <a:schemeClr val="accent1"/>
                </a:solidFill>
              </a:rPr>
              <a:t>I</a:t>
            </a:r>
            <a:r>
              <a:rPr lang="nl-NL" i="1" u="sng" dirty="0" smtClean="0"/>
              <a:t> </a:t>
            </a:r>
            <a:r>
              <a:rPr lang="nl-NL" i="1" u="sng" dirty="0" err="1" smtClean="0"/>
              <a:t>don’t</a:t>
            </a:r>
            <a:r>
              <a:rPr lang="nl-NL" i="1" u="sng" dirty="0" smtClean="0"/>
              <a:t> </a:t>
            </a:r>
            <a:r>
              <a:rPr lang="nl-NL" i="1" u="sng" dirty="0" err="1" smtClean="0"/>
              <a:t>know</a:t>
            </a:r>
            <a:r>
              <a:rPr lang="nl-NL" i="1" dirty="0" smtClean="0"/>
              <a:t>. </a:t>
            </a:r>
            <a:br>
              <a:rPr lang="nl-NL" i="1" dirty="0" smtClean="0"/>
            </a:br>
            <a:r>
              <a:rPr lang="nl-NL" i="1" dirty="0" smtClean="0"/>
              <a:t/>
            </a:r>
            <a:br>
              <a:rPr lang="nl-NL" i="1" dirty="0" smtClean="0"/>
            </a:br>
            <a:r>
              <a:rPr lang="nl-NL" i="1" dirty="0" smtClean="0"/>
              <a:t>(</a:t>
            </a:r>
            <a:r>
              <a:rPr lang="nl-NL" i="1" dirty="0" err="1" smtClean="0"/>
              <a:t>somebody</a:t>
            </a:r>
            <a:r>
              <a:rPr lang="nl-NL" i="1" dirty="0" smtClean="0"/>
              <a:t> ≠ I &amp; I is het onderwerp van deze bijzin.)</a:t>
            </a:r>
            <a:br>
              <a:rPr lang="nl-NL" i="1" dirty="0" smtClean="0"/>
            </a:br>
            <a:r>
              <a:rPr lang="nl-NL" u="sng" dirty="0" smtClean="0">
                <a:solidFill>
                  <a:schemeClr val="accent1"/>
                </a:solidFill>
              </a:rPr>
              <a:t>Als je </a:t>
            </a:r>
            <a:r>
              <a:rPr lang="nl-NL" u="sng" dirty="0" err="1" smtClean="0">
                <a:solidFill>
                  <a:schemeClr val="accent1"/>
                </a:solidFill>
              </a:rPr>
              <a:t>who</a:t>
            </a:r>
            <a:r>
              <a:rPr lang="nl-NL" u="sng" dirty="0" smtClean="0">
                <a:solidFill>
                  <a:schemeClr val="accent1"/>
                </a:solidFill>
              </a:rPr>
              <a:t> of </a:t>
            </a:r>
            <a:r>
              <a:rPr lang="nl-NL" u="sng" dirty="0" err="1" smtClean="0">
                <a:solidFill>
                  <a:schemeClr val="accent1"/>
                </a:solidFill>
              </a:rPr>
              <a:t>which</a:t>
            </a:r>
            <a:r>
              <a:rPr lang="nl-NL" u="sng" dirty="0" smtClean="0">
                <a:solidFill>
                  <a:schemeClr val="accent1"/>
                </a:solidFill>
              </a:rPr>
              <a:t> weglaat, schrijf je Ø op.</a:t>
            </a:r>
            <a:endParaRPr lang="nl-NL" i="1" u="sng" dirty="0">
              <a:solidFill>
                <a:schemeClr val="accent1"/>
              </a:solidFill>
            </a:endParaRPr>
          </a:p>
        </p:txBody>
      </p:sp>
      <p:sp>
        <p:nvSpPr>
          <p:cNvPr id="4" name="Gekromde pijl-omhoog 3"/>
          <p:cNvSpPr/>
          <p:nvPr/>
        </p:nvSpPr>
        <p:spPr>
          <a:xfrm>
            <a:off x="1115616" y="2636912"/>
            <a:ext cx="1224136" cy="21602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5" name="Gekromde pijl-omhoog 4"/>
          <p:cNvSpPr/>
          <p:nvPr/>
        </p:nvSpPr>
        <p:spPr>
          <a:xfrm>
            <a:off x="1691680" y="3645024"/>
            <a:ext cx="2952328" cy="36004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625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Zinsvolgorde: plaats vóór tijd</a:t>
            </a:r>
            <a:endParaRPr lang="nl-NL" dirty="0"/>
          </a:p>
        </p:txBody>
      </p:sp>
      <p:pic>
        <p:nvPicPr>
          <p:cNvPr id="4" name="Tijdelijke aanduiding voor inhoud 3" descr="Where And When Related Keywords &amp; Suggestions - Where And When Long ...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3735" y="2084832"/>
            <a:ext cx="6292601" cy="4022725"/>
          </a:xfrm>
        </p:spPr>
      </p:pic>
    </p:spTree>
    <p:extLst>
      <p:ext uri="{BB962C8B-B14F-4D97-AF65-F5344CB8AC3E}">
        <p14:creationId xmlns:p14="http://schemas.microsoft.com/office/powerpoint/2010/main" val="1573736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Zinsvolgorde: plaats vóór tijd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Bijwoordelijke bepalingen staan aan het einde van de zin en nemen ALTIJD de volgende volgorde aan: </a:t>
            </a:r>
            <a:r>
              <a:rPr lang="nl-NL" dirty="0">
                <a:solidFill>
                  <a:schemeClr val="accent1"/>
                </a:solidFill>
              </a:rPr>
              <a:t>1. plaats , 2. tijd.</a:t>
            </a:r>
          </a:p>
          <a:p>
            <a:r>
              <a:rPr lang="nl-NL" dirty="0"/>
              <a:t>Jenny is </a:t>
            </a:r>
            <a:r>
              <a:rPr lang="nl-NL" dirty="0" err="1"/>
              <a:t>working</a:t>
            </a:r>
            <a:r>
              <a:rPr lang="nl-NL" dirty="0"/>
              <a:t> </a:t>
            </a:r>
            <a:r>
              <a:rPr lang="nl-NL" u="sng" dirty="0"/>
              <a:t>at home</a:t>
            </a:r>
            <a:r>
              <a:rPr lang="nl-NL" dirty="0"/>
              <a:t> </a:t>
            </a:r>
            <a:r>
              <a:rPr lang="nl-NL" u="sng" dirty="0" err="1"/>
              <a:t>tonight</a:t>
            </a:r>
            <a:r>
              <a:rPr lang="nl-NL" dirty="0"/>
              <a:t>.</a:t>
            </a:r>
          </a:p>
          <a:p>
            <a:pPr marL="1225296" lvl="8" indent="0">
              <a:buNone/>
            </a:pPr>
            <a:r>
              <a:rPr lang="nl-NL" dirty="0"/>
              <a:t>                    plaats           tijd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1901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Tegenwoordige tijd: PRESENT SIMPLE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68096" y="2071350"/>
            <a:ext cx="7290055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Je maakt de Present Simple als volgt:</a:t>
            </a:r>
          </a:p>
          <a:p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2677808"/>
              </p:ext>
            </p:extLst>
          </p:nvPr>
        </p:nvGraphicFramePr>
        <p:xfrm>
          <a:off x="481137" y="2564904"/>
          <a:ext cx="8123311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7285">
                  <a:extLst>
                    <a:ext uri="{9D8B030D-6E8A-4147-A177-3AD203B41FA5}">
                      <a16:colId xmlns:a16="http://schemas.microsoft.com/office/drawing/2014/main" val="375861587"/>
                    </a:ext>
                  </a:extLst>
                </a:gridCol>
                <a:gridCol w="2833013">
                  <a:extLst>
                    <a:ext uri="{9D8B030D-6E8A-4147-A177-3AD203B41FA5}">
                      <a16:colId xmlns:a16="http://schemas.microsoft.com/office/drawing/2014/main" val="2241667547"/>
                    </a:ext>
                  </a:extLst>
                </a:gridCol>
                <a:gridCol w="2833013">
                  <a:extLst>
                    <a:ext uri="{9D8B030D-6E8A-4147-A177-3AD203B41FA5}">
                      <a16:colId xmlns:a16="http://schemas.microsoft.com/office/drawing/2014/main" val="4286332785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r>
                        <a:rPr lang="nl-NL" dirty="0" smtClean="0"/>
                        <a:t>Onderwerp: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Werkwoord: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Uitleg: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3793654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r>
                        <a:rPr lang="nl-NL" dirty="0" smtClean="0"/>
                        <a:t>I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Work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Hele werkwoord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9930433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r>
                        <a:rPr lang="nl-NL" dirty="0" err="1" smtClean="0"/>
                        <a:t>You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Work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smtClean="0"/>
                        <a:t>Hele werkwoord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0763562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r>
                        <a:rPr lang="nl-NL" dirty="0" smtClean="0">
                          <a:solidFill>
                            <a:srgbClr val="FF0000"/>
                          </a:solidFill>
                        </a:rPr>
                        <a:t>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Work</a:t>
                      </a:r>
                      <a:r>
                        <a:rPr lang="nl-NL" dirty="0" smtClean="0">
                          <a:solidFill>
                            <a:srgbClr val="FF0000"/>
                          </a:solidFill>
                        </a:rPr>
                        <a:t>s</a:t>
                      </a:r>
                      <a:endParaRPr lang="nl-NL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>
                          <a:solidFill>
                            <a:srgbClr val="FF0000"/>
                          </a:solidFill>
                        </a:rPr>
                        <a:t>Hele werkwoord + S</a:t>
                      </a:r>
                      <a:endParaRPr lang="nl-NL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082994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r>
                        <a:rPr lang="nl-NL" dirty="0" err="1" smtClean="0">
                          <a:solidFill>
                            <a:srgbClr val="FF0000"/>
                          </a:solidFill>
                        </a:rPr>
                        <a:t>She</a:t>
                      </a:r>
                      <a:r>
                        <a:rPr lang="nl-NL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nl-NL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Work</a:t>
                      </a:r>
                      <a:r>
                        <a:rPr lang="nl-NL" dirty="0" smtClean="0">
                          <a:solidFill>
                            <a:srgbClr val="FF0000"/>
                          </a:solidFill>
                        </a:rPr>
                        <a:t>s</a:t>
                      </a:r>
                      <a:endParaRPr lang="nl-NL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>
                          <a:solidFill>
                            <a:srgbClr val="FF0000"/>
                          </a:solidFill>
                        </a:rPr>
                        <a:t>Hele werkwoord + S</a:t>
                      </a:r>
                      <a:endParaRPr lang="nl-NL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4886170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r>
                        <a:rPr lang="nl-NL" dirty="0" smtClean="0">
                          <a:solidFill>
                            <a:srgbClr val="FF0000"/>
                          </a:solidFill>
                        </a:rPr>
                        <a:t>It </a:t>
                      </a:r>
                      <a:endParaRPr lang="nl-NL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Work</a:t>
                      </a:r>
                      <a:r>
                        <a:rPr lang="nl-NL" dirty="0" smtClean="0">
                          <a:solidFill>
                            <a:srgbClr val="FF0000"/>
                          </a:solidFill>
                        </a:rPr>
                        <a:t>s</a:t>
                      </a:r>
                      <a:endParaRPr lang="nl-NL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smtClean="0">
                          <a:solidFill>
                            <a:srgbClr val="FF0000"/>
                          </a:solidFill>
                        </a:rPr>
                        <a:t>Hele werkwoord</a:t>
                      </a:r>
                      <a:r>
                        <a:rPr lang="nl-NL" baseline="0" dirty="0" smtClean="0">
                          <a:solidFill>
                            <a:srgbClr val="FF0000"/>
                          </a:solidFill>
                        </a:rPr>
                        <a:t> + S</a:t>
                      </a:r>
                      <a:endParaRPr lang="nl-NL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8635385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r>
                        <a:rPr lang="nl-NL" dirty="0" smtClean="0"/>
                        <a:t>We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Work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Hele werkwoord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073394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r>
                        <a:rPr lang="nl-NL" dirty="0" err="1" smtClean="0"/>
                        <a:t>You</a:t>
                      </a:r>
                      <a:r>
                        <a:rPr lang="nl-NL" dirty="0" smtClean="0"/>
                        <a:t> 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Work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Hele werkwoord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7547210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r>
                        <a:rPr lang="nl-NL" dirty="0" err="1" smtClean="0"/>
                        <a:t>They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 smtClean="0"/>
                        <a:t>work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Hele werkwoord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67033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3840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Tegenwoordige tijd: present </a:t>
            </a:r>
            <a:r>
              <a:rPr lang="nl-NL" dirty="0" err="1" smtClean="0"/>
              <a:t>simple</a:t>
            </a:r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768096" y="2084832"/>
            <a:ext cx="729005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u="sng" dirty="0" smtClean="0"/>
              <a:t>Spellingsregels voor werkwoorden na he/</a:t>
            </a:r>
            <a:r>
              <a:rPr lang="nl-NL" sz="2000" u="sng" dirty="0" err="1" smtClean="0"/>
              <a:t>she</a:t>
            </a:r>
            <a:r>
              <a:rPr lang="nl-NL" sz="2000" u="sng" dirty="0" smtClean="0"/>
              <a:t>/</a:t>
            </a:r>
            <a:r>
              <a:rPr lang="nl-NL" sz="2000" u="sng" dirty="0" err="1" smtClean="0"/>
              <a:t>it</a:t>
            </a:r>
            <a:r>
              <a:rPr lang="nl-NL" sz="2000" u="sng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 smtClean="0"/>
              <a:t>He/</a:t>
            </a:r>
            <a:r>
              <a:rPr lang="nl-NL" sz="2000" dirty="0" err="1" smtClean="0"/>
              <a:t>she</a:t>
            </a:r>
            <a:r>
              <a:rPr lang="nl-NL" sz="2000" dirty="0" smtClean="0"/>
              <a:t>/</a:t>
            </a:r>
            <a:r>
              <a:rPr lang="nl-NL" sz="2000" dirty="0" err="1" smtClean="0"/>
              <a:t>it</a:t>
            </a:r>
            <a:r>
              <a:rPr lang="nl-NL" sz="2000" dirty="0" smtClean="0"/>
              <a:t> </a:t>
            </a:r>
            <a:r>
              <a:rPr lang="nl-NL" sz="2000" dirty="0"/>
              <a:t>krijgen na het hele werkwoord een extra –s</a:t>
            </a:r>
            <a:r>
              <a:rPr lang="nl-NL" sz="2000" dirty="0" smtClean="0"/>
              <a:t>.</a:t>
            </a:r>
            <a:br>
              <a:rPr lang="nl-NL" sz="2000" dirty="0" smtClean="0"/>
            </a:br>
            <a:r>
              <a:rPr lang="nl-NL" sz="2000" i="1" dirty="0"/>
              <a:t>I </a:t>
            </a:r>
            <a:r>
              <a:rPr lang="nl-NL" sz="2000" i="1" dirty="0" err="1"/>
              <a:t>sing</a:t>
            </a:r>
            <a:r>
              <a:rPr lang="nl-NL" sz="2000" i="1" dirty="0"/>
              <a:t> </a:t>
            </a:r>
            <a:r>
              <a:rPr lang="nl-NL" sz="2000" i="1" dirty="0">
                <a:sym typeface="Wingdings" panose="05000000000000000000" pitchFamily="2" charset="2"/>
              </a:rPr>
              <a:t></a:t>
            </a:r>
            <a:r>
              <a:rPr lang="nl-NL" sz="2000" i="1" dirty="0"/>
              <a:t> he </a:t>
            </a:r>
            <a:r>
              <a:rPr lang="nl-NL" sz="2000" i="1" dirty="0" err="1"/>
              <a:t>sings</a:t>
            </a:r>
            <a:r>
              <a:rPr lang="nl-NL" sz="2000" i="1" dirty="0"/>
              <a:t>. </a:t>
            </a:r>
            <a:r>
              <a:rPr lang="nl-NL" sz="2000" i="1" dirty="0" smtClean="0"/>
              <a:t/>
            </a:r>
            <a:br>
              <a:rPr lang="nl-NL" sz="2000" i="1" dirty="0" smtClean="0"/>
            </a:br>
            <a:endParaRPr lang="nl-NL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Als een werkwoord eindigt op een </a:t>
            </a:r>
            <a:r>
              <a:rPr lang="nl-NL" sz="2000" dirty="0" err="1">
                <a:solidFill>
                  <a:schemeClr val="accent1"/>
                </a:solidFill>
              </a:rPr>
              <a:t>sis-klank</a:t>
            </a:r>
            <a:r>
              <a:rPr lang="nl-NL" sz="2000" dirty="0">
                <a:solidFill>
                  <a:schemeClr val="accent1"/>
                </a:solidFill>
              </a:rPr>
              <a:t> (-s, -sh, -</a:t>
            </a:r>
            <a:r>
              <a:rPr lang="nl-NL" sz="2000" dirty="0" err="1">
                <a:solidFill>
                  <a:schemeClr val="accent1"/>
                </a:solidFill>
              </a:rPr>
              <a:t>ch</a:t>
            </a:r>
            <a:r>
              <a:rPr lang="nl-NL" sz="2000" dirty="0">
                <a:solidFill>
                  <a:schemeClr val="accent1"/>
                </a:solidFill>
              </a:rPr>
              <a:t>, -x) </a:t>
            </a:r>
            <a:r>
              <a:rPr lang="nl-NL" sz="2000" dirty="0"/>
              <a:t>of op een </a:t>
            </a:r>
            <a:r>
              <a:rPr lang="nl-NL" sz="2000" dirty="0">
                <a:solidFill>
                  <a:schemeClr val="accent1"/>
                </a:solidFill>
              </a:rPr>
              <a:t>–o</a:t>
            </a:r>
            <a:r>
              <a:rPr lang="nl-NL" sz="2000" dirty="0"/>
              <a:t> dan komt er eerst </a:t>
            </a:r>
            <a:r>
              <a:rPr lang="nl-NL" sz="2000" dirty="0">
                <a:solidFill>
                  <a:schemeClr val="accent1"/>
                </a:solidFill>
              </a:rPr>
              <a:t>een –e voor de extra –s</a:t>
            </a:r>
            <a:r>
              <a:rPr lang="nl-NL" sz="2000" dirty="0" smtClean="0"/>
              <a:t>.</a:t>
            </a:r>
            <a:br>
              <a:rPr lang="nl-NL" sz="2000" dirty="0" smtClean="0"/>
            </a:br>
            <a:r>
              <a:rPr lang="nl-NL" sz="2000" i="1" dirty="0"/>
              <a:t>I go </a:t>
            </a:r>
            <a:r>
              <a:rPr lang="nl-NL" sz="2000" i="1" dirty="0">
                <a:sym typeface="Wingdings" panose="05000000000000000000" pitchFamily="2" charset="2"/>
              </a:rPr>
              <a:t></a:t>
            </a:r>
            <a:r>
              <a:rPr lang="nl-NL" sz="2000" i="1" dirty="0"/>
              <a:t> he </a:t>
            </a:r>
            <a:r>
              <a:rPr lang="nl-NL" sz="2000" i="1" dirty="0" err="1"/>
              <a:t>goes</a:t>
            </a:r>
            <a:r>
              <a:rPr lang="nl-NL" sz="2000" i="1" dirty="0"/>
              <a:t>. </a:t>
            </a:r>
            <a:r>
              <a:rPr lang="nl-NL" sz="2000" i="1" dirty="0" smtClean="0"/>
              <a:t/>
            </a:r>
            <a:br>
              <a:rPr lang="nl-NL" sz="2000" i="1" dirty="0" smtClean="0"/>
            </a:br>
            <a:endParaRPr lang="nl-NL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Als een werkwoord eindigt op </a:t>
            </a:r>
            <a:r>
              <a:rPr lang="nl-NL" sz="2000" dirty="0">
                <a:solidFill>
                  <a:schemeClr val="accent1"/>
                </a:solidFill>
              </a:rPr>
              <a:t>een medeklinker en –y </a:t>
            </a:r>
            <a:r>
              <a:rPr lang="nl-NL" sz="2000" dirty="0"/>
              <a:t>, verandert dit in </a:t>
            </a:r>
            <a:r>
              <a:rPr lang="nl-NL" sz="2000" dirty="0">
                <a:solidFill>
                  <a:schemeClr val="accent1"/>
                </a:solidFill>
              </a:rPr>
              <a:t>–</a:t>
            </a:r>
            <a:r>
              <a:rPr lang="nl-NL" sz="2000" dirty="0" err="1" smtClean="0">
                <a:solidFill>
                  <a:schemeClr val="accent1"/>
                </a:solidFill>
              </a:rPr>
              <a:t>ies</a:t>
            </a:r>
            <a:r>
              <a:rPr lang="nl-NL" sz="2000" dirty="0" smtClean="0"/>
              <a:t>.</a:t>
            </a:r>
            <a:br>
              <a:rPr lang="nl-NL" sz="2000" dirty="0" smtClean="0"/>
            </a:br>
            <a:r>
              <a:rPr lang="nl-NL" sz="2000" i="1" dirty="0" smtClean="0"/>
              <a:t>I </a:t>
            </a:r>
            <a:r>
              <a:rPr lang="nl-NL" sz="2000" i="1" dirty="0" err="1"/>
              <a:t>cry</a:t>
            </a:r>
            <a:r>
              <a:rPr lang="nl-NL" sz="2000" i="1" dirty="0"/>
              <a:t> </a:t>
            </a:r>
            <a:r>
              <a:rPr lang="nl-NL" sz="2000" i="1" dirty="0">
                <a:sym typeface="Wingdings" panose="05000000000000000000" pitchFamily="2" charset="2"/>
              </a:rPr>
              <a:t></a:t>
            </a:r>
            <a:r>
              <a:rPr lang="nl-NL" sz="2000" i="1" dirty="0"/>
              <a:t> he </a:t>
            </a:r>
            <a:r>
              <a:rPr lang="nl-NL" sz="2000" i="1" dirty="0" err="1"/>
              <a:t>cries</a:t>
            </a:r>
            <a:r>
              <a:rPr lang="nl-NL" sz="2000" i="1" dirty="0"/>
              <a:t>. </a:t>
            </a:r>
            <a:endParaRPr lang="nl-NL" sz="2000" i="1" dirty="0" smtClean="0"/>
          </a:p>
          <a:p>
            <a:endParaRPr lang="nl-NL" sz="2000" i="1" dirty="0"/>
          </a:p>
          <a:p>
            <a:r>
              <a:rPr lang="nl-NL" sz="2000" dirty="0" smtClean="0">
                <a:solidFill>
                  <a:srgbClr val="FF0000"/>
                </a:solidFill>
              </a:rPr>
              <a:t>Let </a:t>
            </a:r>
            <a:r>
              <a:rPr lang="nl-NL" sz="2000" dirty="0">
                <a:solidFill>
                  <a:srgbClr val="FF0000"/>
                </a:solidFill>
              </a:rPr>
              <a:t>op! </a:t>
            </a:r>
            <a:r>
              <a:rPr lang="nl-NL" sz="2000" dirty="0"/>
              <a:t>Bij </a:t>
            </a:r>
            <a:r>
              <a:rPr lang="nl-NL" sz="2000" dirty="0">
                <a:solidFill>
                  <a:schemeClr val="accent1"/>
                </a:solidFill>
              </a:rPr>
              <a:t>een klinker en –y</a:t>
            </a:r>
            <a:r>
              <a:rPr lang="nl-NL" sz="2000" dirty="0"/>
              <a:t> komt </a:t>
            </a:r>
            <a:r>
              <a:rPr lang="nl-NL" sz="2000" dirty="0">
                <a:solidFill>
                  <a:schemeClr val="accent1"/>
                </a:solidFill>
              </a:rPr>
              <a:t>er géén –e voor de –s</a:t>
            </a:r>
            <a:r>
              <a:rPr lang="nl-NL" sz="2000" dirty="0"/>
              <a:t>! </a:t>
            </a:r>
            <a:r>
              <a:rPr lang="nl-NL" sz="2000" dirty="0" smtClean="0"/>
              <a:t/>
            </a:r>
            <a:br>
              <a:rPr lang="nl-NL" sz="2000" dirty="0" smtClean="0"/>
            </a:br>
            <a:r>
              <a:rPr lang="nl-NL" sz="2000" dirty="0" smtClean="0"/>
              <a:t>   </a:t>
            </a:r>
            <a:r>
              <a:rPr lang="nl-NL" sz="2000" i="1" dirty="0" smtClean="0"/>
              <a:t>I </a:t>
            </a:r>
            <a:r>
              <a:rPr lang="nl-NL" sz="2000" i="1" dirty="0" err="1" smtClean="0"/>
              <a:t>enjoy</a:t>
            </a:r>
            <a:r>
              <a:rPr lang="nl-NL" sz="2000" i="1" dirty="0" smtClean="0"/>
              <a:t> </a:t>
            </a:r>
            <a:r>
              <a:rPr lang="nl-NL" sz="2000" i="1" dirty="0" smtClean="0">
                <a:sym typeface="Wingdings" panose="05000000000000000000" pitchFamily="2" charset="2"/>
              </a:rPr>
              <a:t></a:t>
            </a:r>
            <a:r>
              <a:rPr lang="nl-NL" sz="2000" i="1" dirty="0" smtClean="0"/>
              <a:t> </a:t>
            </a:r>
            <a:r>
              <a:rPr lang="nl-NL" sz="2000" i="1" dirty="0"/>
              <a:t>he </a:t>
            </a:r>
            <a:r>
              <a:rPr lang="nl-NL" sz="2000" i="1" dirty="0" err="1"/>
              <a:t>enjoys</a:t>
            </a:r>
            <a:r>
              <a:rPr lang="nl-NL" sz="2000" dirty="0" smtClean="0"/>
              <a:t>.</a:t>
            </a: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381480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Tegenwoordige tijd: present </a:t>
            </a:r>
            <a:r>
              <a:rPr lang="nl-NL" dirty="0" err="1" smtClean="0"/>
              <a:t>simple</a:t>
            </a: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153012"/>
              </p:ext>
            </p:extLst>
          </p:nvPr>
        </p:nvGraphicFramePr>
        <p:xfrm>
          <a:off x="838156" y="3305512"/>
          <a:ext cx="7046212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3106">
                  <a:extLst>
                    <a:ext uri="{9D8B030D-6E8A-4147-A177-3AD203B41FA5}">
                      <a16:colId xmlns:a16="http://schemas.microsoft.com/office/drawing/2014/main" val="4237745721"/>
                    </a:ext>
                  </a:extLst>
                </a:gridCol>
                <a:gridCol w="3523106">
                  <a:extLst>
                    <a:ext uri="{9D8B030D-6E8A-4147-A177-3AD203B41FA5}">
                      <a16:colId xmlns:a16="http://schemas.microsoft.com/office/drawing/2014/main" val="1697608175"/>
                    </a:ext>
                  </a:extLst>
                </a:gridCol>
              </a:tblGrid>
              <a:tr h="346837">
                <a:tc>
                  <a:txBody>
                    <a:bodyPr/>
                    <a:lstStyle/>
                    <a:p>
                      <a:r>
                        <a:rPr lang="nl-NL" dirty="0" smtClean="0"/>
                        <a:t>Engels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Nederlands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0143908"/>
                  </a:ext>
                </a:extLst>
              </a:tr>
              <a:tr h="346837">
                <a:tc>
                  <a:txBody>
                    <a:bodyPr/>
                    <a:lstStyle/>
                    <a:p>
                      <a:r>
                        <a:rPr lang="nl-NL" dirty="0" smtClean="0"/>
                        <a:t>Do I </a:t>
                      </a:r>
                      <a:r>
                        <a:rPr lang="nl-NL" dirty="0" err="1" smtClean="0"/>
                        <a:t>work</a:t>
                      </a:r>
                      <a:r>
                        <a:rPr lang="nl-NL" dirty="0" smtClean="0"/>
                        <a:t>?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Werk ik?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0764522"/>
                  </a:ext>
                </a:extLst>
              </a:tr>
              <a:tr h="346837">
                <a:tc>
                  <a:txBody>
                    <a:bodyPr/>
                    <a:lstStyle/>
                    <a:p>
                      <a:r>
                        <a:rPr lang="nl-NL" dirty="0" smtClean="0"/>
                        <a:t>Do</a:t>
                      </a:r>
                      <a:r>
                        <a:rPr lang="nl-NL" baseline="0" dirty="0" smtClean="0"/>
                        <a:t> </a:t>
                      </a:r>
                      <a:r>
                        <a:rPr lang="nl-NL" baseline="0" dirty="0" err="1" smtClean="0"/>
                        <a:t>you</a:t>
                      </a:r>
                      <a:r>
                        <a:rPr lang="nl-NL" baseline="0" dirty="0" smtClean="0"/>
                        <a:t> </a:t>
                      </a:r>
                      <a:r>
                        <a:rPr lang="nl-NL" baseline="0" dirty="0" err="1" smtClean="0"/>
                        <a:t>work</a:t>
                      </a:r>
                      <a:r>
                        <a:rPr lang="nl-NL" baseline="0" dirty="0" smtClean="0"/>
                        <a:t>?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Werk</a:t>
                      </a:r>
                      <a:r>
                        <a:rPr lang="nl-NL" baseline="0" dirty="0" smtClean="0"/>
                        <a:t> jij?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0535114"/>
                  </a:ext>
                </a:extLst>
              </a:tr>
              <a:tr h="346837">
                <a:tc>
                  <a:txBody>
                    <a:bodyPr/>
                    <a:lstStyle/>
                    <a:p>
                      <a:r>
                        <a:rPr lang="nl-NL" dirty="0" smtClean="0"/>
                        <a:t>Do</a:t>
                      </a:r>
                      <a:r>
                        <a:rPr lang="nl-NL" dirty="0" smtClean="0">
                          <a:solidFill>
                            <a:srgbClr val="FF0000"/>
                          </a:solidFill>
                        </a:rPr>
                        <a:t>es</a:t>
                      </a:r>
                      <a:r>
                        <a:rPr lang="nl-NL" baseline="0" dirty="0" smtClean="0"/>
                        <a:t> he </a:t>
                      </a:r>
                      <a:r>
                        <a:rPr lang="nl-NL" baseline="0" dirty="0" err="1" smtClean="0"/>
                        <a:t>work</a:t>
                      </a:r>
                      <a:r>
                        <a:rPr lang="nl-NL" baseline="0" dirty="0" smtClean="0"/>
                        <a:t>?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Werkt</a:t>
                      </a:r>
                      <a:r>
                        <a:rPr lang="nl-NL" baseline="0" dirty="0" smtClean="0"/>
                        <a:t> hij?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2166388"/>
                  </a:ext>
                </a:extLst>
              </a:tr>
              <a:tr h="346837">
                <a:tc>
                  <a:txBody>
                    <a:bodyPr/>
                    <a:lstStyle/>
                    <a:p>
                      <a:r>
                        <a:rPr lang="nl-NL" dirty="0" smtClean="0"/>
                        <a:t>Do</a:t>
                      </a:r>
                      <a:r>
                        <a:rPr lang="nl-NL" dirty="0" smtClean="0">
                          <a:solidFill>
                            <a:srgbClr val="FF0000"/>
                          </a:solidFill>
                        </a:rPr>
                        <a:t>es</a:t>
                      </a:r>
                      <a:r>
                        <a:rPr lang="nl-NL" baseline="0" dirty="0" smtClean="0"/>
                        <a:t> </a:t>
                      </a:r>
                      <a:r>
                        <a:rPr lang="nl-NL" baseline="0" dirty="0" err="1" smtClean="0"/>
                        <a:t>she</a:t>
                      </a:r>
                      <a:r>
                        <a:rPr lang="nl-NL" baseline="0" dirty="0" smtClean="0"/>
                        <a:t> </a:t>
                      </a:r>
                      <a:r>
                        <a:rPr lang="nl-NL" baseline="0" dirty="0" err="1" smtClean="0"/>
                        <a:t>work</a:t>
                      </a:r>
                      <a:r>
                        <a:rPr lang="nl-NL" baseline="0" dirty="0" smtClean="0"/>
                        <a:t>?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Werkt</a:t>
                      </a:r>
                      <a:r>
                        <a:rPr lang="nl-NL" baseline="0" dirty="0" smtClean="0"/>
                        <a:t> zij?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44549"/>
                  </a:ext>
                </a:extLst>
              </a:tr>
              <a:tr h="346837">
                <a:tc>
                  <a:txBody>
                    <a:bodyPr/>
                    <a:lstStyle/>
                    <a:p>
                      <a:r>
                        <a:rPr lang="nl-NL" dirty="0" smtClean="0"/>
                        <a:t>Do</a:t>
                      </a:r>
                      <a:r>
                        <a:rPr lang="nl-NL" dirty="0" smtClean="0">
                          <a:solidFill>
                            <a:srgbClr val="FF0000"/>
                          </a:solidFill>
                        </a:rPr>
                        <a:t>es</a:t>
                      </a:r>
                      <a:r>
                        <a:rPr lang="nl-NL" baseline="0" dirty="0" smtClean="0"/>
                        <a:t> </a:t>
                      </a:r>
                      <a:r>
                        <a:rPr lang="nl-NL" baseline="0" dirty="0" err="1" smtClean="0"/>
                        <a:t>it</a:t>
                      </a:r>
                      <a:r>
                        <a:rPr lang="nl-NL" baseline="0" dirty="0" smtClean="0"/>
                        <a:t> </a:t>
                      </a:r>
                      <a:r>
                        <a:rPr lang="nl-NL" baseline="0" dirty="0" err="1" smtClean="0"/>
                        <a:t>work</a:t>
                      </a:r>
                      <a:r>
                        <a:rPr lang="nl-NL" baseline="0" dirty="0" smtClean="0"/>
                        <a:t>?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Werkt</a:t>
                      </a:r>
                      <a:r>
                        <a:rPr lang="nl-NL" baseline="0" dirty="0" smtClean="0"/>
                        <a:t> het?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0530048"/>
                  </a:ext>
                </a:extLst>
              </a:tr>
              <a:tr h="346837">
                <a:tc>
                  <a:txBody>
                    <a:bodyPr/>
                    <a:lstStyle/>
                    <a:p>
                      <a:r>
                        <a:rPr lang="nl-NL" dirty="0" smtClean="0"/>
                        <a:t>Do we </a:t>
                      </a:r>
                      <a:r>
                        <a:rPr lang="nl-NL" dirty="0" err="1" smtClean="0"/>
                        <a:t>work</a:t>
                      </a:r>
                      <a:r>
                        <a:rPr lang="nl-NL" dirty="0" smtClean="0"/>
                        <a:t>?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Werken</a:t>
                      </a:r>
                      <a:r>
                        <a:rPr lang="nl-NL" baseline="0" dirty="0" smtClean="0"/>
                        <a:t> wij?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4229880"/>
                  </a:ext>
                </a:extLst>
              </a:tr>
              <a:tr h="346837">
                <a:tc>
                  <a:txBody>
                    <a:bodyPr/>
                    <a:lstStyle/>
                    <a:p>
                      <a:r>
                        <a:rPr lang="nl-NL" dirty="0" smtClean="0"/>
                        <a:t>Do</a:t>
                      </a:r>
                      <a:r>
                        <a:rPr lang="nl-NL" baseline="0" dirty="0" smtClean="0"/>
                        <a:t> </a:t>
                      </a:r>
                      <a:r>
                        <a:rPr lang="nl-NL" baseline="0" dirty="0" err="1" smtClean="0"/>
                        <a:t>you</a:t>
                      </a:r>
                      <a:r>
                        <a:rPr lang="nl-NL" baseline="0" dirty="0" smtClean="0"/>
                        <a:t> </a:t>
                      </a:r>
                      <a:r>
                        <a:rPr lang="nl-NL" baseline="0" dirty="0" err="1" smtClean="0"/>
                        <a:t>work</a:t>
                      </a:r>
                      <a:r>
                        <a:rPr lang="nl-NL" baseline="0" dirty="0" smtClean="0"/>
                        <a:t>?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Werken</a:t>
                      </a:r>
                      <a:r>
                        <a:rPr lang="nl-NL" baseline="0" dirty="0" smtClean="0"/>
                        <a:t> jullie?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4868645"/>
                  </a:ext>
                </a:extLst>
              </a:tr>
              <a:tr h="346837">
                <a:tc>
                  <a:txBody>
                    <a:bodyPr/>
                    <a:lstStyle/>
                    <a:p>
                      <a:r>
                        <a:rPr lang="nl-NL" dirty="0" smtClean="0"/>
                        <a:t>Do</a:t>
                      </a:r>
                      <a:r>
                        <a:rPr lang="nl-NL" baseline="0" dirty="0" smtClean="0"/>
                        <a:t> </a:t>
                      </a:r>
                      <a:r>
                        <a:rPr lang="nl-NL" baseline="0" dirty="0" err="1" smtClean="0"/>
                        <a:t>they</a:t>
                      </a:r>
                      <a:r>
                        <a:rPr lang="nl-NL" baseline="0" dirty="0" smtClean="0"/>
                        <a:t> </a:t>
                      </a:r>
                      <a:r>
                        <a:rPr lang="nl-NL" baseline="0" dirty="0" err="1" smtClean="0"/>
                        <a:t>work</a:t>
                      </a:r>
                      <a:r>
                        <a:rPr lang="nl-NL" baseline="0" dirty="0" smtClean="0"/>
                        <a:t>?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Werken</a:t>
                      </a:r>
                      <a:r>
                        <a:rPr lang="nl-NL" baseline="0" dirty="0" smtClean="0"/>
                        <a:t> zij?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9713357"/>
                  </a:ext>
                </a:extLst>
              </a:tr>
            </a:tbl>
          </a:graphicData>
        </a:graphic>
      </p:graphicFrame>
      <p:sp>
        <p:nvSpPr>
          <p:cNvPr id="5" name="Tekstvak 4"/>
          <p:cNvSpPr txBox="1"/>
          <p:nvPr/>
        </p:nvSpPr>
        <p:spPr>
          <a:xfrm>
            <a:off x="768096" y="1700808"/>
            <a:ext cx="71162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Je maakt een zin vragend door de zin met </a:t>
            </a:r>
            <a:r>
              <a:rPr lang="nl-NL" dirty="0" smtClean="0">
                <a:solidFill>
                  <a:schemeClr val="accent1"/>
                </a:solidFill>
              </a:rPr>
              <a:t>do</a:t>
            </a:r>
            <a:r>
              <a:rPr lang="nl-NL" dirty="0" smtClean="0"/>
              <a:t> of </a:t>
            </a:r>
            <a:r>
              <a:rPr lang="nl-NL" dirty="0" smtClean="0">
                <a:solidFill>
                  <a:schemeClr val="accent1"/>
                </a:solidFill>
              </a:rPr>
              <a:t>does</a:t>
            </a:r>
            <a:r>
              <a:rPr lang="nl-NL" dirty="0" smtClean="0"/>
              <a:t> te beginnen, gevolgd door de persoon en het hele werkwoord. </a:t>
            </a:r>
            <a:br>
              <a:rPr lang="nl-NL" dirty="0" smtClean="0"/>
            </a:br>
            <a:r>
              <a:rPr lang="nl-NL" dirty="0" smtClean="0"/>
              <a:t>Je gebruikt </a:t>
            </a:r>
            <a:r>
              <a:rPr lang="nl-NL" dirty="0" smtClean="0">
                <a:solidFill>
                  <a:schemeClr val="accent1"/>
                </a:solidFill>
              </a:rPr>
              <a:t>do </a:t>
            </a:r>
            <a:r>
              <a:rPr lang="nl-NL" dirty="0" smtClean="0"/>
              <a:t>bij</a:t>
            </a:r>
            <a:r>
              <a:rPr lang="nl-NL" dirty="0" smtClean="0">
                <a:solidFill>
                  <a:schemeClr val="accent1"/>
                </a:solidFill>
              </a:rPr>
              <a:t> I/we/</a:t>
            </a:r>
            <a:r>
              <a:rPr lang="nl-NL" dirty="0" err="1" smtClean="0">
                <a:solidFill>
                  <a:schemeClr val="accent1"/>
                </a:solidFill>
              </a:rPr>
              <a:t>you</a:t>
            </a:r>
            <a:r>
              <a:rPr lang="nl-NL" dirty="0" smtClean="0">
                <a:solidFill>
                  <a:schemeClr val="accent1"/>
                </a:solidFill>
              </a:rPr>
              <a:t>/</a:t>
            </a:r>
            <a:r>
              <a:rPr lang="nl-NL" dirty="0" err="1" smtClean="0">
                <a:solidFill>
                  <a:schemeClr val="accent1"/>
                </a:solidFill>
              </a:rPr>
              <a:t>they</a:t>
            </a:r>
            <a:r>
              <a:rPr lang="nl-NL" dirty="0" smtClean="0">
                <a:solidFill>
                  <a:schemeClr val="accent1"/>
                </a:solidFill>
              </a:rPr>
              <a:t> </a:t>
            </a:r>
            <a:r>
              <a:rPr lang="nl-NL" dirty="0" smtClean="0"/>
              <a:t>en </a:t>
            </a:r>
            <a:r>
              <a:rPr lang="nl-NL" dirty="0" smtClean="0">
                <a:solidFill>
                  <a:schemeClr val="accent1"/>
                </a:solidFill>
              </a:rPr>
              <a:t>does </a:t>
            </a:r>
            <a:r>
              <a:rPr lang="nl-NL" dirty="0" smtClean="0"/>
              <a:t>bij </a:t>
            </a:r>
            <a:r>
              <a:rPr lang="nl-NL" dirty="0" smtClean="0">
                <a:solidFill>
                  <a:schemeClr val="accent1"/>
                </a:solidFill>
              </a:rPr>
              <a:t>he/</a:t>
            </a:r>
            <a:r>
              <a:rPr lang="nl-NL" dirty="0" err="1" smtClean="0">
                <a:solidFill>
                  <a:schemeClr val="accent1"/>
                </a:solidFill>
              </a:rPr>
              <a:t>she</a:t>
            </a:r>
            <a:r>
              <a:rPr lang="nl-NL" dirty="0" smtClean="0">
                <a:solidFill>
                  <a:schemeClr val="accent1"/>
                </a:solidFill>
              </a:rPr>
              <a:t>/it</a:t>
            </a:r>
            <a:r>
              <a:rPr lang="nl-NL" dirty="0" smtClean="0"/>
              <a:t>.</a:t>
            </a:r>
          </a:p>
          <a:p>
            <a:endParaRPr lang="nl-NL" dirty="0"/>
          </a:p>
          <a:p>
            <a:r>
              <a:rPr lang="nl-NL" u="sng" dirty="0" smtClean="0">
                <a:solidFill>
                  <a:schemeClr val="accent1"/>
                </a:solidFill>
              </a:rPr>
              <a:t>In een vraagzin gebruik je nooit de korte vorm!</a:t>
            </a:r>
            <a:endParaRPr lang="nl-NL" u="sng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83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Tegenwoordige tijd: present </a:t>
            </a:r>
            <a:r>
              <a:rPr lang="nl-NL" dirty="0" err="1" smtClean="0"/>
              <a:t>simple</a:t>
            </a: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6761581"/>
              </p:ext>
            </p:extLst>
          </p:nvPr>
        </p:nvGraphicFramePr>
        <p:xfrm>
          <a:off x="838156" y="3305512"/>
          <a:ext cx="7046212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3106">
                  <a:extLst>
                    <a:ext uri="{9D8B030D-6E8A-4147-A177-3AD203B41FA5}">
                      <a16:colId xmlns:a16="http://schemas.microsoft.com/office/drawing/2014/main" val="4237745721"/>
                    </a:ext>
                  </a:extLst>
                </a:gridCol>
                <a:gridCol w="3523106">
                  <a:extLst>
                    <a:ext uri="{9D8B030D-6E8A-4147-A177-3AD203B41FA5}">
                      <a16:colId xmlns:a16="http://schemas.microsoft.com/office/drawing/2014/main" val="1697608175"/>
                    </a:ext>
                  </a:extLst>
                </a:gridCol>
              </a:tblGrid>
              <a:tr h="346837">
                <a:tc>
                  <a:txBody>
                    <a:bodyPr/>
                    <a:lstStyle/>
                    <a:p>
                      <a:r>
                        <a:rPr lang="nl-NL" dirty="0" smtClean="0"/>
                        <a:t>Engels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Nederlands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0143908"/>
                  </a:ext>
                </a:extLst>
              </a:tr>
              <a:tr h="346837">
                <a:tc>
                  <a:txBody>
                    <a:bodyPr/>
                    <a:lstStyle/>
                    <a:p>
                      <a:r>
                        <a:rPr lang="nl-NL" dirty="0" smtClean="0"/>
                        <a:t>I </a:t>
                      </a:r>
                      <a:r>
                        <a:rPr lang="nl-NL" dirty="0" err="1" smtClean="0"/>
                        <a:t>don’t</a:t>
                      </a:r>
                      <a:r>
                        <a:rPr lang="nl-NL" dirty="0" smtClean="0"/>
                        <a:t> </a:t>
                      </a:r>
                      <a:r>
                        <a:rPr lang="nl-NL" dirty="0" err="1" smtClean="0"/>
                        <a:t>work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Ik werk niet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0764522"/>
                  </a:ext>
                </a:extLst>
              </a:tr>
              <a:tr h="346837">
                <a:tc>
                  <a:txBody>
                    <a:bodyPr/>
                    <a:lstStyle/>
                    <a:p>
                      <a:r>
                        <a:rPr lang="nl-NL" dirty="0" err="1" smtClean="0"/>
                        <a:t>You</a:t>
                      </a:r>
                      <a:r>
                        <a:rPr lang="nl-NL" dirty="0" smtClean="0"/>
                        <a:t> </a:t>
                      </a:r>
                      <a:r>
                        <a:rPr lang="nl-NL" dirty="0" err="1" smtClean="0"/>
                        <a:t>don’t</a:t>
                      </a:r>
                      <a:r>
                        <a:rPr lang="nl-NL" dirty="0" smtClean="0"/>
                        <a:t> </a:t>
                      </a:r>
                      <a:r>
                        <a:rPr lang="nl-NL" dirty="0" err="1" smtClean="0"/>
                        <a:t>work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Jij werkt niet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0535114"/>
                  </a:ext>
                </a:extLst>
              </a:tr>
              <a:tr h="346837">
                <a:tc>
                  <a:txBody>
                    <a:bodyPr/>
                    <a:lstStyle/>
                    <a:p>
                      <a:r>
                        <a:rPr lang="nl-NL" dirty="0" smtClean="0"/>
                        <a:t>He </a:t>
                      </a:r>
                      <a:r>
                        <a:rPr lang="nl-NL" dirty="0" err="1" smtClean="0"/>
                        <a:t>do</a:t>
                      </a:r>
                      <a:r>
                        <a:rPr lang="nl-NL" dirty="0" err="1" smtClean="0">
                          <a:solidFill>
                            <a:srgbClr val="FF0000"/>
                          </a:solidFill>
                        </a:rPr>
                        <a:t>es</a:t>
                      </a:r>
                      <a:r>
                        <a:rPr lang="nl-NL" dirty="0" err="1" smtClean="0"/>
                        <a:t>n’t</a:t>
                      </a:r>
                      <a:r>
                        <a:rPr lang="nl-NL" dirty="0" smtClean="0"/>
                        <a:t> </a:t>
                      </a:r>
                      <a:r>
                        <a:rPr lang="nl-NL" dirty="0" err="1" smtClean="0"/>
                        <a:t>work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Hij werkt niet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2166388"/>
                  </a:ext>
                </a:extLst>
              </a:tr>
              <a:tr h="346837">
                <a:tc>
                  <a:txBody>
                    <a:bodyPr/>
                    <a:lstStyle/>
                    <a:p>
                      <a:r>
                        <a:rPr lang="nl-NL" dirty="0" err="1" smtClean="0"/>
                        <a:t>She</a:t>
                      </a:r>
                      <a:r>
                        <a:rPr lang="nl-NL" dirty="0" smtClean="0"/>
                        <a:t> </a:t>
                      </a:r>
                      <a:r>
                        <a:rPr lang="nl-NL" dirty="0" err="1" smtClean="0"/>
                        <a:t>do</a:t>
                      </a:r>
                      <a:r>
                        <a:rPr lang="nl-NL" dirty="0" err="1" smtClean="0">
                          <a:solidFill>
                            <a:srgbClr val="FF0000"/>
                          </a:solidFill>
                        </a:rPr>
                        <a:t>es</a:t>
                      </a:r>
                      <a:r>
                        <a:rPr lang="nl-NL" dirty="0" err="1" smtClean="0"/>
                        <a:t>n’t</a:t>
                      </a:r>
                      <a:r>
                        <a:rPr lang="nl-NL" dirty="0" smtClean="0"/>
                        <a:t> </a:t>
                      </a:r>
                      <a:r>
                        <a:rPr lang="nl-NL" dirty="0" err="1" smtClean="0"/>
                        <a:t>work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Zij werkt niet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44549"/>
                  </a:ext>
                </a:extLst>
              </a:tr>
              <a:tr h="346837">
                <a:tc>
                  <a:txBody>
                    <a:bodyPr/>
                    <a:lstStyle/>
                    <a:p>
                      <a:r>
                        <a:rPr lang="nl-NL" dirty="0" smtClean="0"/>
                        <a:t>It </a:t>
                      </a:r>
                      <a:r>
                        <a:rPr lang="nl-NL" dirty="0" err="1" smtClean="0"/>
                        <a:t>do</a:t>
                      </a:r>
                      <a:r>
                        <a:rPr lang="nl-NL" dirty="0" err="1" smtClean="0">
                          <a:solidFill>
                            <a:srgbClr val="FF0000"/>
                          </a:solidFill>
                        </a:rPr>
                        <a:t>es</a:t>
                      </a:r>
                      <a:r>
                        <a:rPr lang="nl-NL" dirty="0" err="1" smtClean="0"/>
                        <a:t>n’t</a:t>
                      </a:r>
                      <a:r>
                        <a:rPr lang="nl-NL" dirty="0" smtClean="0"/>
                        <a:t> </a:t>
                      </a:r>
                      <a:r>
                        <a:rPr lang="nl-NL" dirty="0" err="1" smtClean="0"/>
                        <a:t>work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Het werkt niet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0530048"/>
                  </a:ext>
                </a:extLst>
              </a:tr>
              <a:tr h="346837">
                <a:tc>
                  <a:txBody>
                    <a:bodyPr/>
                    <a:lstStyle/>
                    <a:p>
                      <a:r>
                        <a:rPr lang="nl-NL" dirty="0" smtClean="0"/>
                        <a:t>We </a:t>
                      </a:r>
                      <a:r>
                        <a:rPr lang="nl-NL" dirty="0" err="1" smtClean="0"/>
                        <a:t>don’t</a:t>
                      </a:r>
                      <a:r>
                        <a:rPr lang="nl-NL" dirty="0" smtClean="0"/>
                        <a:t> </a:t>
                      </a:r>
                      <a:r>
                        <a:rPr lang="nl-NL" dirty="0" err="1" smtClean="0"/>
                        <a:t>work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Wij werken niet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4229880"/>
                  </a:ext>
                </a:extLst>
              </a:tr>
              <a:tr h="346837">
                <a:tc>
                  <a:txBody>
                    <a:bodyPr/>
                    <a:lstStyle/>
                    <a:p>
                      <a:r>
                        <a:rPr lang="nl-NL" dirty="0" err="1" smtClean="0"/>
                        <a:t>You</a:t>
                      </a:r>
                      <a:r>
                        <a:rPr lang="nl-NL" dirty="0" smtClean="0"/>
                        <a:t> </a:t>
                      </a:r>
                      <a:r>
                        <a:rPr lang="nl-NL" dirty="0" err="1" smtClean="0"/>
                        <a:t>don’t</a:t>
                      </a:r>
                      <a:r>
                        <a:rPr lang="nl-NL" dirty="0" smtClean="0"/>
                        <a:t> </a:t>
                      </a:r>
                      <a:r>
                        <a:rPr lang="nl-NL" dirty="0" err="1" smtClean="0"/>
                        <a:t>work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Jullie werken niet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4868645"/>
                  </a:ext>
                </a:extLst>
              </a:tr>
              <a:tr h="346837">
                <a:tc>
                  <a:txBody>
                    <a:bodyPr/>
                    <a:lstStyle/>
                    <a:p>
                      <a:r>
                        <a:rPr lang="nl-NL" dirty="0" err="1" smtClean="0"/>
                        <a:t>They</a:t>
                      </a:r>
                      <a:r>
                        <a:rPr lang="nl-NL" dirty="0" smtClean="0"/>
                        <a:t> </a:t>
                      </a:r>
                      <a:r>
                        <a:rPr lang="nl-NL" dirty="0" err="1" smtClean="0"/>
                        <a:t>don’t</a:t>
                      </a:r>
                      <a:r>
                        <a:rPr lang="nl-NL" dirty="0" smtClean="0"/>
                        <a:t> </a:t>
                      </a:r>
                      <a:r>
                        <a:rPr lang="nl-NL" dirty="0" err="1" smtClean="0"/>
                        <a:t>work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Zij werken niet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9713357"/>
                  </a:ext>
                </a:extLst>
              </a:tr>
            </a:tbl>
          </a:graphicData>
        </a:graphic>
      </p:graphicFrame>
      <p:sp>
        <p:nvSpPr>
          <p:cNvPr id="5" name="Tekstvak 4"/>
          <p:cNvSpPr txBox="1"/>
          <p:nvPr/>
        </p:nvSpPr>
        <p:spPr>
          <a:xfrm>
            <a:off x="768096" y="1700808"/>
            <a:ext cx="71162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Als je wilt zeggen dat iemand iets </a:t>
            </a:r>
            <a:r>
              <a:rPr lang="nl-NL" dirty="0" smtClean="0">
                <a:solidFill>
                  <a:schemeClr val="accent1"/>
                </a:solidFill>
              </a:rPr>
              <a:t>niet</a:t>
            </a:r>
            <a:r>
              <a:rPr lang="nl-NL" dirty="0" smtClean="0"/>
              <a:t> doet, maak je de zin </a:t>
            </a:r>
            <a:r>
              <a:rPr lang="nl-NL" dirty="0" smtClean="0">
                <a:solidFill>
                  <a:schemeClr val="accent1"/>
                </a:solidFill>
              </a:rPr>
              <a:t>ontkennend</a:t>
            </a:r>
            <a:r>
              <a:rPr lang="nl-NL" dirty="0" smtClean="0"/>
              <a:t>. </a:t>
            </a:r>
          </a:p>
          <a:p>
            <a:r>
              <a:rPr lang="nl-NL" dirty="0" smtClean="0"/>
              <a:t>Je maakt een zin ontkennend door </a:t>
            </a:r>
            <a:r>
              <a:rPr lang="nl-NL" dirty="0" err="1" smtClean="0"/>
              <a:t>don’t</a:t>
            </a:r>
            <a:r>
              <a:rPr lang="nl-NL" dirty="0" smtClean="0"/>
              <a:t> of </a:t>
            </a:r>
            <a:r>
              <a:rPr lang="nl-NL" dirty="0" err="1" smtClean="0"/>
              <a:t>doesn’t</a:t>
            </a:r>
            <a:r>
              <a:rPr lang="nl-NL" dirty="0" smtClean="0"/>
              <a:t> voor het hele werkwoord te zetten. Je gebruikt </a:t>
            </a:r>
            <a:r>
              <a:rPr lang="nl-NL" dirty="0" smtClean="0">
                <a:solidFill>
                  <a:schemeClr val="accent1"/>
                </a:solidFill>
              </a:rPr>
              <a:t>do + </a:t>
            </a:r>
            <a:r>
              <a:rPr lang="nl-NL" dirty="0" err="1" smtClean="0">
                <a:solidFill>
                  <a:schemeClr val="accent1"/>
                </a:solidFill>
              </a:rPr>
              <a:t>not</a:t>
            </a:r>
            <a:r>
              <a:rPr lang="nl-NL" dirty="0" smtClean="0">
                <a:solidFill>
                  <a:schemeClr val="accent1"/>
                </a:solidFill>
              </a:rPr>
              <a:t> = </a:t>
            </a:r>
            <a:r>
              <a:rPr lang="nl-NL" dirty="0" err="1" smtClean="0">
                <a:solidFill>
                  <a:schemeClr val="accent1"/>
                </a:solidFill>
              </a:rPr>
              <a:t>don’t</a:t>
            </a:r>
            <a:r>
              <a:rPr lang="nl-NL" dirty="0" smtClean="0">
                <a:solidFill>
                  <a:schemeClr val="accent1"/>
                </a:solidFill>
              </a:rPr>
              <a:t> </a:t>
            </a:r>
            <a:r>
              <a:rPr lang="nl-NL" dirty="0" smtClean="0"/>
              <a:t>bij</a:t>
            </a:r>
            <a:r>
              <a:rPr lang="nl-NL" dirty="0" smtClean="0">
                <a:solidFill>
                  <a:schemeClr val="accent1"/>
                </a:solidFill>
              </a:rPr>
              <a:t> I/we/</a:t>
            </a:r>
            <a:r>
              <a:rPr lang="nl-NL" dirty="0" err="1" smtClean="0">
                <a:solidFill>
                  <a:schemeClr val="accent1"/>
                </a:solidFill>
              </a:rPr>
              <a:t>you</a:t>
            </a:r>
            <a:r>
              <a:rPr lang="nl-NL" dirty="0" smtClean="0">
                <a:solidFill>
                  <a:schemeClr val="accent1"/>
                </a:solidFill>
              </a:rPr>
              <a:t>/</a:t>
            </a:r>
            <a:r>
              <a:rPr lang="nl-NL" dirty="0" err="1" smtClean="0">
                <a:solidFill>
                  <a:schemeClr val="accent1"/>
                </a:solidFill>
              </a:rPr>
              <a:t>they</a:t>
            </a:r>
            <a:r>
              <a:rPr lang="nl-NL" dirty="0" smtClean="0"/>
              <a:t>. </a:t>
            </a:r>
            <a:br>
              <a:rPr lang="nl-NL" dirty="0" smtClean="0"/>
            </a:br>
            <a:r>
              <a:rPr lang="nl-NL" dirty="0" smtClean="0"/>
              <a:t>Bij</a:t>
            </a:r>
            <a:r>
              <a:rPr lang="nl-NL" dirty="0" smtClean="0">
                <a:solidFill>
                  <a:schemeClr val="accent1"/>
                </a:solidFill>
              </a:rPr>
              <a:t> he/</a:t>
            </a:r>
            <a:r>
              <a:rPr lang="nl-NL" dirty="0" err="1" smtClean="0">
                <a:solidFill>
                  <a:schemeClr val="accent1"/>
                </a:solidFill>
              </a:rPr>
              <a:t>she</a:t>
            </a:r>
            <a:r>
              <a:rPr lang="nl-NL" dirty="0" smtClean="0">
                <a:solidFill>
                  <a:schemeClr val="accent1"/>
                </a:solidFill>
              </a:rPr>
              <a:t>/</a:t>
            </a:r>
            <a:r>
              <a:rPr lang="nl-NL" dirty="0" err="1" smtClean="0">
                <a:solidFill>
                  <a:schemeClr val="accent1"/>
                </a:solidFill>
              </a:rPr>
              <a:t>it</a:t>
            </a:r>
            <a:r>
              <a:rPr lang="nl-NL" dirty="0" smtClean="0">
                <a:solidFill>
                  <a:schemeClr val="accent1"/>
                </a:solidFill>
              </a:rPr>
              <a:t> </a:t>
            </a:r>
            <a:r>
              <a:rPr lang="nl-NL" dirty="0" smtClean="0"/>
              <a:t>gebruik je </a:t>
            </a:r>
            <a:r>
              <a:rPr lang="nl-NL" dirty="0" smtClean="0">
                <a:solidFill>
                  <a:schemeClr val="accent1"/>
                </a:solidFill>
              </a:rPr>
              <a:t>does + </a:t>
            </a:r>
            <a:r>
              <a:rPr lang="nl-NL" dirty="0" err="1" smtClean="0">
                <a:solidFill>
                  <a:schemeClr val="accent1"/>
                </a:solidFill>
              </a:rPr>
              <a:t>not</a:t>
            </a:r>
            <a:r>
              <a:rPr lang="nl-NL" dirty="0" smtClean="0">
                <a:solidFill>
                  <a:schemeClr val="accent1"/>
                </a:solidFill>
              </a:rPr>
              <a:t> = </a:t>
            </a:r>
            <a:r>
              <a:rPr lang="nl-NL" dirty="0" err="1" smtClean="0">
                <a:solidFill>
                  <a:schemeClr val="accent1"/>
                </a:solidFill>
              </a:rPr>
              <a:t>doesn’t</a:t>
            </a:r>
            <a:r>
              <a:rPr lang="nl-NL" dirty="0" smtClean="0"/>
              <a:t>.</a:t>
            </a:r>
          </a:p>
          <a:p>
            <a:r>
              <a:rPr lang="nl-NL" u="sng" dirty="0" smtClean="0">
                <a:solidFill>
                  <a:schemeClr val="accent1"/>
                </a:solidFill>
              </a:rPr>
              <a:t>Engelsen gebruiken bijna altijd de korte vorm!</a:t>
            </a:r>
            <a:endParaRPr lang="nl-NL" u="sng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1119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verleden </a:t>
            </a:r>
            <a:r>
              <a:rPr lang="nl-NL" dirty="0" smtClean="0"/>
              <a:t>tijd: </a:t>
            </a:r>
            <a:r>
              <a:rPr lang="nl-NL" dirty="0" smtClean="0"/>
              <a:t>past </a:t>
            </a:r>
            <a:r>
              <a:rPr lang="nl-NL" dirty="0" err="1" smtClean="0"/>
              <a:t>simple</a:t>
            </a:r>
            <a:endParaRPr lang="nl-NL" dirty="0"/>
          </a:p>
        </p:txBody>
      </p:sp>
      <p:pic>
        <p:nvPicPr>
          <p:cNvPr id="4" name="Afbeelding 3" descr="&lt;strong&gt;Past simple&lt;/strong&gt; tense | English grammar rules - YouTube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4229" y="2585442"/>
            <a:ext cx="4956043" cy="2787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45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Verleden tijd</a:t>
            </a:r>
            <a:r>
              <a:rPr lang="nl-NL" dirty="0" smtClean="0"/>
              <a:t>: </a:t>
            </a:r>
            <a:r>
              <a:rPr lang="nl-NL" dirty="0" smtClean="0"/>
              <a:t>past </a:t>
            </a:r>
            <a:r>
              <a:rPr lang="nl-NL" dirty="0" err="1" smtClean="0"/>
              <a:t>simple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Je </a:t>
            </a:r>
            <a:r>
              <a:rPr lang="nl-NL" dirty="0"/>
              <a:t>gebruikt de Past Simple om aan te geven dat iets </a:t>
            </a:r>
            <a:r>
              <a:rPr lang="nl-NL" u="sng" dirty="0"/>
              <a:t>in het verleden is gebeurd en is afgelopen</a:t>
            </a:r>
            <a:r>
              <a:rPr lang="nl-NL" u="sng" dirty="0" smtClean="0"/>
              <a:t>.</a:t>
            </a:r>
          </a:p>
          <a:p>
            <a:pPr marL="0" indent="0">
              <a:buNone/>
            </a:pPr>
            <a:r>
              <a:rPr lang="nl-NL" i="1" dirty="0" smtClean="0"/>
              <a:t>We </a:t>
            </a:r>
            <a:r>
              <a:rPr lang="nl-NL" i="1" dirty="0" err="1" smtClean="0">
                <a:solidFill>
                  <a:schemeClr val="accent1"/>
                </a:solidFill>
              </a:rPr>
              <a:t>watched</a:t>
            </a:r>
            <a:r>
              <a:rPr lang="nl-NL" i="1" dirty="0" smtClean="0">
                <a:solidFill>
                  <a:schemeClr val="accent1"/>
                </a:solidFill>
              </a:rPr>
              <a:t> </a:t>
            </a:r>
            <a:r>
              <a:rPr lang="nl-NL" i="1" dirty="0" err="1" smtClean="0"/>
              <a:t>the</a:t>
            </a:r>
            <a:r>
              <a:rPr lang="nl-NL" i="1" dirty="0" smtClean="0"/>
              <a:t> Game of </a:t>
            </a:r>
            <a:r>
              <a:rPr lang="nl-NL" i="1" dirty="0" err="1" smtClean="0"/>
              <a:t>Thrones</a:t>
            </a:r>
            <a:r>
              <a:rPr lang="nl-NL" i="1" dirty="0" smtClean="0"/>
              <a:t> </a:t>
            </a:r>
            <a:r>
              <a:rPr lang="nl-NL" i="1" dirty="0" err="1" smtClean="0"/>
              <a:t>season</a:t>
            </a:r>
            <a:r>
              <a:rPr lang="nl-NL" i="1" dirty="0" smtClean="0"/>
              <a:t> finale </a:t>
            </a:r>
            <a:r>
              <a:rPr lang="nl-NL" i="1" dirty="0" err="1" smtClean="0"/>
              <a:t>yesterday</a:t>
            </a:r>
            <a:r>
              <a:rPr lang="nl-NL" i="1" dirty="0" smtClean="0"/>
              <a:t>, </a:t>
            </a:r>
            <a:r>
              <a:rPr lang="nl-NL" i="1" dirty="0" err="1" smtClean="0"/>
              <a:t>it</a:t>
            </a:r>
            <a:r>
              <a:rPr lang="nl-NL" i="1" dirty="0" smtClean="0"/>
              <a:t> </a:t>
            </a:r>
            <a:r>
              <a:rPr lang="nl-NL" i="1" dirty="0" smtClean="0">
                <a:solidFill>
                  <a:schemeClr val="accent1"/>
                </a:solidFill>
              </a:rPr>
              <a:t>was</a:t>
            </a:r>
            <a:r>
              <a:rPr lang="nl-NL" i="1" dirty="0" smtClean="0"/>
              <a:t> </a:t>
            </a:r>
            <a:r>
              <a:rPr lang="nl-NL" i="1" dirty="0" err="1" smtClean="0"/>
              <a:t>amazing</a:t>
            </a:r>
            <a:r>
              <a:rPr lang="nl-NL" i="1" dirty="0" smtClean="0"/>
              <a:t>!</a:t>
            </a:r>
            <a:br>
              <a:rPr lang="nl-NL" i="1" dirty="0" smtClean="0"/>
            </a:br>
            <a:endParaRPr lang="nl-NL" i="1" dirty="0"/>
          </a:p>
          <a:p>
            <a:pPr marL="0" indent="0">
              <a:buNone/>
            </a:pPr>
            <a:r>
              <a:rPr lang="nl-NL" dirty="0" smtClean="0"/>
              <a:t>Je </a:t>
            </a:r>
            <a:r>
              <a:rPr lang="nl-NL" dirty="0"/>
              <a:t>vormt het werkwoord </a:t>
            </a:r>
            <a:r>
              <a:rPr lang="nl-NL" dirty="0" smtClean="0"/>
              <a:t>voor alle personen/onderwerpen als volgt: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 smtClean="0"/>
              <a:t> Regelmatige </a:t>
            </a:r>
            <a:r>
              <a:rPr lang="nl-NL" dirty="0"/>
              <a:t>werkwoorden: </a:t>
            </a:r>
            <a:r>
              <a:rPr lang="nl-NL" dirty="0">
                <a:solidFill>
                  <a:schemeClr val="accent1"/>
                </a:solidFill>
              </a:rPr>
              <a:t>hele werkwoord + </a:t>
            </a:r>
            <a:r>
              <a:rPr lang="nl-NL" dirty="0" err="1" smtClean="0">
                <a:solidFill>
                  <a:schemeClr val="accent1"/>
                </a:solidFill>
              </a:rPr>
              <a:t>ed</a:t>
            </a:r>
            <a:endParaRPr lang="nl-NL" dirty="0" smtClean="0">
              <a:solidFill>
                <a:schemeClr val="accent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nl-NL" dirty="0" smtClean="0"/>
              <a:t> Onregelmatige </a:t>
            </a:r>
            <a:r>
              <a:rPr lang="nl-NL" dirty="0"/>
              <a:t>werkwoorden: </a:t>
            </a:r>
            <a:r>
              <a:rPr lang="nl-NL" dirty="0">
                <a:solidFill>
                  <a:schemeClr val="accent1"/>
                </a:solidFill>
              </a:rPr>
              <a:t>eigen vorm </a:t>
            </a:r>
            <a:r>
              <a:rPr lang="nl-NL" dirty="0" smtClean="0">
                <a:solidFill>
                  <a:schemeClr val="accent1"/>
                </a:solidFill>
              </a:rPr>
              <a:t/>
            </a:r>
            <a:br>
              <a:rPr lang="nl-NL" dirty="0" smtClean="0">
                <a:solidFill>
                  <a:schemeClr val="accent1"/>
                </a:solidFill>
              </a:rPr>
            </a:br>
            <a:r>
              <a:rPr lang="nl-NL" dirty="0"/>
              <a:t/>
            </a:r>
            <a:br>
              <a:rPr lang="nl-NL" dirty="0"/>
            </a:br>
            <a:r>
              <a:rPr lang="nl-NL" u="sng" dirty="0" smtClean="0">
                <a:solidFill>
                  <a:schemeClr val="accent1"/>
                </a:solidFill>
              </a:rPr>
              <a:t>Deze onregelmatige werkwoorden moet je dus uit je hoofd leren!</a:t>
            </a:r>
            <a:endParaRPr lang="nl-NL" u="sng" dirty="0">
              <a:solidFill>
                <a:schemeClr val="accent1"/>
              </a:solidFill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4312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">
  <a:themeElements>
    <a:clrScheme name="Integra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82ABF46-9543-4818-9721-98E0886FB63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1130</Words>
  <Application>Microsoft Office PowerPoint</Application>
  <PresentationFormat>Diavoorstelling (4:3)</PresentationFormat>
  <Paragraphs>289</Paragraphs>
  <Slides>33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33</vt:i4>
      </vt:variant>
    </vt:vector>
  </HeadingPairs>
  <TitlesOfParts>
    <vt:vector size="40" baseType="lpstr">
      <vt:lpstr>Arial</vt:lpstr>
      <vt:lpstr>Calibri</vt:lpstr>
      <vt:lpstr>Tw Cen MT</vt:lpstr>
      <vt:lpstr>Tw Cen MT Condensed</vt:lpstr>
      <vt:lpstr>Wingdings</vt:lpstr>
      <vt:lpstr>Wingdings 3</vt:lpstr>
      <vt:lpstr>Integraal</vt:lpstr>
      <vt:lpstr>Tegenwoordige tijd: present simple   ,   Verleden tijd: past simple   ,   korte vraagjes: tags   ,   vergelijken   ,   who – which – Ø   ,   zinsvolgorde</vt:lpstr>
      <vt:lpstr>Tegenwoordige tijd: present simple</vt:lpstr>
      <vt:lpstr>Tegenwoordige tijd: present simple</vt:lpstr>
      <vt:lpstr>Tegenwoordige tijd: PRESENT SIMPLE</vt:lpstr>
      <vt:lpstr>Tegenwoordige tijd: present simple</vt:lpstr>
      <vt:lpstr>Tegenwoordige tijd: present simple</vt:lpstr>
      <vt:lpstr>Tegenwoordige tijd: present simple</vt:lpstr>
      <vt:lpstr>verleden tijd: past simple</vt:lpstr>
      <vt:lpstr>Verleden tijd: past simple</vt:lpstr>
      <vt:lpstr>Verleden tijd: past simple</vt:lpstr>
      <vt:lpstr>Verleden tijd: past simple</vt:lpstr>
      <vt:lpstr>Verleden tijd: past simple</vt:lpstr>
      <vt:lpstr>Verleden tijd: past simple</vt:lpstr>
      <vt:lpstr>Verleden tijd: past simple</vt:lpstr>
      <vt:lpstr>Korte vraagjes: TAGS</vt:lpstr>
      <vt:lpstr>Korte vraagjes: TAGS</vt:lpstr>
      <vt:lpstr>Korte vraagjes: TAGS</vt:lpstr>
      <vt:lpstr>Korte vraagjes: TAGS</vt:lpstr>
      <vt:lpstr>Korte vraagjes: TAGS</vt:lpstr>
      <vt:lpstr>vergelijken</vt:lpstr>
      <vt:lpstr>vergelijken</vt:lpstr>
      <vt:lpstr>vergelijken</vt:lpstr>
      <vt:lpstr>vergelijken</vt:lpstr>
      <vt:lpstr>vergelijken</vt:lpstr>
      <vt:lpstr>vergelijken</vt:lpstr>
      <vt:lpstr>vergelijken</vt:lpstr>
      <vt:lpstr>vergelijken</vt:lpstr>
      <vt:lpstr>vergelijken</vt:lpstr>
      <vt:lpstr>Who – which – Ø </vt:lpstr>
      <vt:lpstr>Who – which – Ø </vt:lpstr>
      <vt:lpstr>Who – which – Ø </vt:lpstr>
      <vt:lpstr>Zinsvolgorde: plaats vóór tijd</vt:lpstr>
      <vt:lpstr>Zinsvolgorde: plaats vóór tijd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2017-08-23T13:24:35Z</dcterms:created>
  <dcterms:modified xsi:type="dcterms:W3CDTF">2017-08-26T16:24:03Z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TC101659619990</vt:lpwstr>
  </property>
</Properties>
</file>